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0"/>
  </p:notesMasterIdLst>
  <p:handoutMasterIdLst>
    <p:handoutMasterId r:id="rId21"/>
  </p:handoutMasterIdLst>
  <p:sldIdLst>
    <p:sldId id="324" r:id="rId4"/>
    <p:sldId id="320" r:id="rId5"/>
    <p:sldId id="312" r:id="rId6"/>
    <p:sldId id="322" r:id="rId7"/>
    <p:sldId id="328" r:id="rId8"/>
    <p:sldId id="308" r:id="rId9"/>
    <p:sldId id="309" r:id="rId10"/>
    <p:sldId id="315" r:id="rId11"/>
    <p:sldId id="314" r:id="rId12"/>
    <p:sldId id="313" r:id="rId13"/>
    <p:sldId id="318" r:id="rId14"/>
    <p:sldId id="317" r:id="rId15"/>
    <p:sldId id="316" r:id="rId16"/>
    <p:sldId id="326" r:id="rId17"/>
    <p:sldId id="327" r:id="rId18"/>
    <p:sldId id="329" r:id="rId19"/>
  </p:sldIdLst>
  <p:sldSz cx="12192000" cy="685800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90" userDrawn="1">
          <p15:clr>
            <a:srgbClr val="A4A3A4"/>
          </p15:clr>
        </p15:guide>
        <p15:guide id="2" orient="horz" pos="1268" userDrawn="1">
          <p15:clr>
            <a:srgbClr val="A4A3A4"/>
          </p15:clr>
        </p15:guide>
        <p15:guide id="3" orient="horz" pos="1378" userDrawn="1">
          <p15:clr>
            <a:srgbClr val="A4A3A4"/>
          </p15:clr>
        </p15:guide>
        <p15:guide id="4" orient="horz" pos="1441" userDrawn="1">
          <p15:clr>
            <a:srgbClr val="A4A3A4"/>
          </p15:clr>
        </p15:guide>
        <p15:guide id="5" pos="2316" userDrawn="1">
          <p15:clr>
            <a:srgbClr val="A4A3A4"/>
          </p15:clr>
        </p15:guide>
        <p15:guide id="6" pos="3724" userDrawn="1">
          <p15:clr>
            <a:srgbClr val="A4A3A4"/>
          </p15:clr>
        </p15:guide>
        <p15:guide id="7" pos="451" userDrawn="1">
          <p15:clr>
            <a:srgbClr val="A4A3A4"/>
          </p15:clr>
        </p15:guide>
        <p15:guide id="8" pos="31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99FF99"/>
    <a:srgbClr val="E8FDE7"/>
    <a:srgbClr val="D9DA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0686" autoAdjust="0"/>
  </p:normalViewPr>
  <p:slideViewPr>
    <p:cSldViewPr snapToGrid="0" snapToObjects="1" showGuides="1">
      <p:cViewPr>
        <p:scale>
          <a:sx n="80" d="100"/>
          <a:sy n="80" d="100"/>
        </p:scale>
        <p:origin x="-672" y="130"/>
      </p:cViewPr>
      <p:guideLst>
        <p:guide orient="horz" pos="4090"/>
        <p:guide orient="horz" pos="1268"/>
        <p:guide orient="horz" pos="1378"/>
        <p:guide orient="horz" pos="1441"/>
        <p:guide pos="2316"/>
        <p:guide pos="3724"/>
        <p:guide pos="451"/>
        <p:guide pos="315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59BA41B-1B3F-7841-B42D-D192A41A0921}" type="datetimeFigureOut">
              <a:rPr lang="de-DE" smtClean="0">
                <a:latin typeface="Arial"/>
              </a:rPr>
              <a:t>20.05.2019</a:t>
            </a:fld>
            <a:endParaRPr lang="en-US" dirty="0">
              <a:latin typeface="Arial"/>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08E7B6-3AFF-084E-8E9B-3DC03A9E0E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65409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D643C91-6C4C-A842-8FDD-92E81AC359D7}" type="datetimeFigureOut">
              <a:rPr lang="de-DE" smtClean="0"/>
              <a:pPr/>
              <a:t>20.05.2019</a:t>
            </a:fld>
            <a:endParaRPr lang="en-US"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0D6102AA-C24B-6A42-9071-A00248763394}" type="slidenum">
              <a:rPr lang="en-US" smtClean="0"/>
              <a:pPr/>
              <a:t>‹#›</a:t>
            </a:fld>
            <a:endParaRPr lang="en-US" dirty="0"/>
          </a:p>
        </p:txBody>
      </p:sp>
    </p:spTree>
    <p:extLst>
      <p:ext uri="{BB962C8B-B14F-4D97-AF65-F5344CB8AC3E}">
        <p14:creationId xmlns:p14="http://schemas.microsoft.com/office/powerpoint/2010/main" val="23208202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a:ea typeface="+mn-ea"/>
              <a:cs typeface="+mn-cs"/>
            </a:endParaRPr>
          </a:p>
          <a:p>
            <a:r>
              <a:rPr lang="en-US" sz="1200" b="0" i="0" u="none" strike="noStrike" kern="1200" baseline="0" dirty="0" smtClean="0">
                <a:solidFill>
                  <a:schemeClr val="tx1"/>
                </a:solidFill>
                <a:latin typeface="Arial"/>
                <a:ea typeface="+mn-ea"/>
                <a:cs typeface="+mn-cs"/>
              </a:rPr>
              <a:t>Allow for discussions under an extended scope to address the countries challenges in a broader water security context going beyond water services </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a:t>
            </a:fld>
            <a:endParaRPr lang="en-US" dirty="0"/>
          </a:p>
        </p:txBody>
      </p:sp>
    </p:spTree>
    <p:extLst>
      <p:ext uri="{BB962C8B-B14F-4D97-AF65-F5344CB8AC3E}">
        <p14:creationId xmlns:p14="http://schemas.microsoft.com/office/powerpoint/2010/main" val="172206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The Agenda outlines the rationale for urban stakeholders to lead the way in realizing their role as water stewards and the different pathways and activities towards achieving sustainable water management. This includes the </a:t>
            </a:r>
            <a:r>
              <a:rPr lang="en-GB" sz="1200" b="1" i="1" u="sng" kern="1200" dirty="0" smtClean="0">
                <a:solidFill>
                  <a:schemeClr val="tx1"/>
                </a:solidFill>
                <a:effectLst/>
                <a:latin typeface="Arial"/>
                <a:ea typeface="+mn-ea"/>
                <a:cs typeface="+mn-cs"/>
              </a:rPr>
              <a:t>Drivers for Action</a:t>
            </a:r>
            <a:r>
              <a:rPr lang="en-GB" sz="1200" kern="1200" dirty="0" smtClean="0">
                <a:solidFill>
                  <a:schemeClr val="tx1"/>
                </a:solidFill>
                <a:effectLst/>
                <a:latin typeface="Arial"/>
                <a:ea typeface="+mn-ea"/>
                <a:cs typeface="+mn-cs"/>
              </a:rPr>
              <a:t> such as extreme events, declining water quality, and water availability; followed by the </a:t>
            </a:r>
            <a:r>
              <a:rPr lang="en-GB" sz="1200" b="1" i="1" u="sng" kern="1200" dirty="0" smtClean="0">
                <a:solidFill>
                  <a:schemeClr val="tx1"/>
                </a:solidFill>
                <a:effectLst/>
                <a:latin typeface="Arial"/>
                <a:ea typeface="+mn-ea"/>
                <a:cs typeface="+mn-cs"/>
              </a:rPr>
              <a:t>Pathways to Action</a:t>
            </a:r>
            <a:r>
              <a:rPr lang="en-GB" sz="1200" kern="1200" dirty="0" smtClean="0">
                <a:solidFill>
                  <a:schemeClr val="tx1"/>
                </a:solidFill>
                <a:effectLst/>
                <a:latin typeface="Arial"/>
                <a:ea typeface="+mn-ea"/>
                <a:cs typeface="+mn-cs"/>
              </a:rPr>
              <a:t> through assessment, planning and implementation; and the </a:t>
            </a:r>
            <a:r>
              <a:rPr lang="en-GB" sz="1200" b="1" i="1" u="sng" kern="1200" dirty="0" smtClean="0">
                <a:solidFill>
                  <a:schemeClr val="tx1"/>
                </a:solidFill>
                <a:effectLst/>
                <a:latin typeface="Arial"/>
                <a:ea typeface="+mn-ea"/>
                <a:cs typeface="+mn-cs"/>
              </a:rPr>
              <a:t>Foundations for Action</a:t>
            </a:r>
            <a:r>
              <a:rPr lang="en-GB" sz="1200" kern="1200" dirty="0" smtClean="0">
                <a:solidFill>
                  <a:schemeClr val="tx1"/>
                </a:solidFill>
                <a:effectLst/>
                <a:latin typeface="Arial"/>
                <a:ea typeface="+mn-ea"/>
                <a:cs typeface="+mn-cs"/>
              </a:rPr>
              <a:t> from developing a vision to building capacity to improving governance. </a:t>
            </a:r>
            <a:endParaRPr lang="en-US"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10</a:t>
            </a:fld>
            <a:endParaRPr lang="en-US" dirty="0"/>
          </a:p>
        </p:txBody>
      </p:sp>
    </p:spTree>
    <p:extLst>
      <p:ext uri="{BB962C8B-B14F-4D97-AF65-F5344CB8AC3E}">
        <p14:creationId xmlns:p14="http://schemas.microsoft.com/office/powerpoint/2010/main" val="309024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Examples of drivers for action</a:t>
            </a:r>
            <a:r>
              <a:rPr lang="en-GB" baseline="0" dirty="0" smtClean="0"/>
              <a:t> (you can find more details in the Action Agenda):</a:t>
            </a:r>
          </a:p>
          <a:p>
            <a:pPr marL="171450" indent="-171450">
              <a:buFont typeface="Arial" panose="020B0604020202020204" pitchFamily="34" charset="0"/>
              <a:buChar char="•"/>
            </a:pPr>
            <a:r>
              <a:rPr lang="en-GB" baseline="0" dirty="0" smtClean="0"/>
              <a:t>Damage to infrastructure due to pressure of flooding and droughts events</a:t>
            </a:r>
          </a:p>
          <a:p>
            <a:pPr marL="171450" indent="-171450">
              <a:buFont typeface="Arial" panose="020B0604020202020204" pitchFamily="34" charset="0"/>
              <a:buChar char="•"/>
            </a:pPr>
            <a:r>
              <a:rPr lang="en-GB" baseline="0" dirty="0" smtClean="0"/>
              <a:t>Loss of credibility and trust because water service providers are unable to supply of safe drinking water due to contamination by other sectors</a:t>
            </a:r>
          </a:p>
          <a:p>
            <a:pPr marL="171450" indent="-171450">
              <a:buFont typeface="Arial" panose="020B0604020202020204" pitchFamily="34" charset="0"/>
              <a:buChar char="•"/>
            </a:pPr>
            <a:r>
              <a:rPr lang="en-GB" baseline="0" dirty="0" smtClean="0"/>
              <a:t>Declining quality of life due to inadequate response to water shortages</a:t>
            </a:r>
          </a:p>
          <a:p>
            <a:pPr marL="171450" indent="-171450">
              <a:buFont typeface="Arial" panose="020B0604020202020204" pitchFamily="34" charset="0"/>
              <a:buChar char="•"/>
            </a:pPr>
            <a:r>
              <a:rPr lang="en-GB" baseline="0" dirty="0" smtClean="0"/>
              <a:t>Etc.</a:t>
            </a:r>
            <a:endParaRPr lang="en-GB" dirty="0" smtClean="0"/>
          </a:p>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11</a:t>
            </a:fld>
            <a:endParaRPr lang="en-US" dirty="0"/>
          </a:p>
        </p:txBody>
      </p:sp>
    </p:spTree>
    <p:extLst>
      <p:ext uri="{BB962C8B-B14F-4D97-AF65-F5344CB8AC3E}">
        <p14:creationId xmlns:p14="http://schemas.microsoft.com/office/powerpoint/2010/main" val="292116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You can look at the Action Agenda</a:t>
            </a:r>
            <a:r>
              <a:rPr lang="en-GB" sz="1200" baseline="0" dirty="0" smtClean="0"/>
              <a:t> for more details, but essentially, this describes the various pathways that inspire stakeholders to take action and deal with water challenges in the wider catchment and play an essential role in ensuring water quality and quantity. </a:t>
            </a:r>
            <a:endParaRPr lang="en-GB" sz="1200" dirty="0" smtClean="0"/>
          </a:p>
          <a:p>
            <a:pPr marL="0" indent="0" defTabSz="421988">
              <a:buFontTx/>
              <a:buNone/>
              <a:defRPr/>
            </a:pPr>
            <a:endParaRPr lang="en-US" sz="1200" b="1" baseline="0" dirty="0"/>
          </a:p>
          <a:p>
            <a:pPr marL="0" indent="0" defTabSz="421988">
              <a:buFontTx/>
              <a:buNone/>
              <a:defRPr/>
            </a:pPr>
            <a:r>
              <a:rPr lang="en-US" sz="1200" b="0" baseline="0" dirty="0" smtClean="0"/>
              <a:t>Examples:</a:t>
            </a:r>
          </a:p>
          <a:p>
            <a:pPr marL="171450" indent="-171450" defTabSz="421988">
              <a:buFontTx/>
              <a:buChar char="-"/>
              <a:defRPr/>
            </a:pPr>
            <a:r>
              <a:rPr lang="en-US" sz="1200" baseline="0" dirty="0" smtClean="0"/>
              <a:t>Integration of natural infrastructure, for example, water funds set up with downstream users (utilities, municipality, industry) to invest in protecting the watershed.</a:t>
            </a:r>
          </a:p>
          <a:p>
            <a:pPr marL="171450" indent="-171450" defTabSz="421988">
              <a:buFontTx/>
              <a:buChar char="-"/>
              <a:defRPr/>
            </a:pPr>
            <a:r>
              <a:rPr lang="en-US" sz="1200" baseline="0" dirty="0" smtClean="0"/>
              <a:t>Digital technologies such as the use of satellite technology to supplement data on what is happening upstream (potential risks – drought, floods, </a:t>
            </a:r>
            <a:r>
              <a:rPr lang="en-US" sz="1200" baseline="0" dirty="0" err="1" smtClean="0"/>
              <a:t>etc</a:t>
            </a:r>
            <a:r>
              <a:rPr lang="en-US" sz="1200" baseline="0" dirty="0" smtClean="0"/>
              <a:t>).</a:t>
            </a:r>
          </a:p>
          <a:p>
            <a:pPr marL="171450" indent="-171450" defTabSz="421988">
              <a:buFontTx/>
              <a:buChar char="-"/>
              <a:defRPr/>
            </a:pPr>
            <a:r>
              <a:rPr lang="en-US" altLang="en-US" sz="1200" dirty="0" smtClean="0"/>
              <a:t>Stakeholder participation in planning and management to ensure common understanding</a:t>
            </a:r>
            <a:r>
              <a:rPr lang="en-US" altLang="en-US" sz="1200" baseline="0" dirty="0" smtClean="0"/>
              <a:t>, establish an enabling environment for change and awareness of economic opportunities.</a:t>
            </a:r>
            <a:endParaRPr lang="en-US" altLang="en-US" sz="1200" dirty="0" smtClean="0"/>
          </a:p>
        </p:txBody>
      </p:sp>
      <p:sp>
        <p:nvSpPr>
          <p:cNvPr id="4" name="Slide Number Placeholder 3"/>
          <p:cNvSpPr>
            <a:spLocks noGrp="1"/>
          </p:cNvSpPr>
          <p:nvPr>
            <p:ph type="sldNum" sz="quarter" idx="10"/>
          </p:nvPr>
        </p:nvSpPr>
        <p:spPr/>
        <p:txBody>
          <a:bodyPr/>
          <a:lstStyle/>
          <a:p>
            <a:fld id="{0D6102AA-C24B-6A42-9071-A00248763394}" type="slidenum">
              <a:rPr lang="en-US" smtClean="0"/>
              <a:pPr/>
              <a:t>12</a:t>
            </a:fld>
            <a:endParaRPr lang="en-US" dirty="0"/>
          </a:p>
        </p:txBody>
      </p:sp>
    </p:spTree>
    <p:extLst>
      <p:ext uri="{BB962C8B-B14F-4D97-AF65-F5344CB8AC3E}">
        <p14:creationId xmlns:p14="http://schemas.microsoft.com/office/powerpoint/2010/main" val="89781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foundations are aligned</a:t>
            </a:r>
            <a:r>
              <a:rPr lang="en-US" baseline="0" dirty="0" smtClean="0"/>
              <a:t> with the Principles for Water Wise Cities and adapted to fit into the basin-connected cities level</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13</a:t>
            </a:fld>
            <a:endParaRPr lang="en-US" dirty="0"/>
          </a:p>
        </p:txBody>
      </p:sp>
    </p:spTree>
    <p:extLst>
      <p:ext uri="{BB962C8B-B14F-4D97-AF65-F5344CB8AC3E}">
        <p14:creationId xmlns:p14="http://schemas.microsoft.com/office/powerpoint/2010/main" val="352974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14</a:t>
            </a:fld>
            <a:endParaRPr lang="en-US" dirty="0"/>
          </a:p>
        </p:txBody>
      </p:sp>
    </p:spTree>
    <p:extLst>
      <p:ext uri="{BB962C8B-B14F-4D97-AF65-F5344CB8AC3E}">
        <p14:creationId xmlns:p14="http://schemas.microsoft.com/office/powerpoint/2010/main" val="117432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a:t>
            </a:r>
            <a:r>
              <a:rPr lang="en-US" baseline="0" dirty="0" smtClean="0"/>
              <a:t> Secretary General of the UN </a:t>
            </a:r>
            <a:r>
              <a:rPr lang="en-US" sz="1200" b="0" i="0" kern="1200" dirty="0" smtClean="0">
                <a:solidFill>
                  <a:schemeClr val="tx1"/>
                </a:solidFill>
                <a:effectLst/>
                <a:latin typeface="Arial"/>
                <a:ea typeface="+mn-ea"/>
                <a:cs typeface="+mn-cs"/>
              </a:rPr>
              <a:t>Ban Ki-moon, stated that:</a:t>
            </a:r>
            <a:r>
              <a:rPr lang="en-US" sz="1200" b="0" i="0" kern="1200" baseline="0" dirty="0" smtClean="0">
                <a:solidFill>
                  <a:schemeClr val="tx1"/>
                </a:solidFill>
                <a:effectLst/>
                <a:latin typeface="Arial"/>
                <a:ea typeface="+mn-ea"/>
                <a:cs typeface="+mn-cs"/>
              </a:rPr>
              <a:t> </a:t>
            </a:r>
          </a:p>
          <a:p>
            <a:r>
              <a:rPr lang="en-US" sz="1200" b="0" i="0" kern="1200" dirty="0" smtClean="0">
                <a:solidFill>
                  <a:schemeClr val="tx1"/>
                </a:solidFill>
                <a:effectLst/>
                <a:latin typeface="Arial"/>
                <a:ea typeface="+mn-ea"/>
                <a:cs typeface="+mn-cs"/>
              </a:rPr>
              <a:t>The battle for sustainability will be won or lost in cities</a:t>
            </a:r>
            <a:r>
              <a:rPr lang="en-US" sz="1200" b="0" i="0" kern="1200" baseline="0" dirty="0" smtClean="0">
                <a:solidFill>
                  <a:schemeClr val="tx1"/>
                </a:solidFill>
                <a:effectLst/>
                <a:latin typeface="Arial"/>
                <a:ea typeface="+mn-ea"/>
                <a:cs typeface="+mn-cs"/>
              </a:rPr>
              <a:t> - </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2</a:t>
            </a:fld>
            <a:endParaRPr lang="en-US" dirty="0"/>
          </a:p>
        </p:txBody>
      </p:sp>
    </p:spTree>
    <p:extLst>
      <p:ext uri="{BB962C8B-B14F-4D97-AF65-F5344CB8AC3E}">
        <p14:creationId xmlns:p14="http://schemas.microsoft.com/office/powerpoint/2010/main" val="333440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Arial"/>
                <a:ea typeface="+mn-ea"/>
                <a:cs typeface="+mn-cs"/>
              </a:rPr>
              <a:t>What</a:t>
            </a:r>
            <a:r>
              <a:rPr lang="en-US" sz="1200" b="0" i="0" kern="1200" baseline="0" dirty="0" smtClean="0">
                <a:solidFill>
                  <a:schemeClr val="tx1"/>
                </a:solidFill>
                <a:effectLst/>
                <a:latin typeface="Arial"/>
                <a:ea typeface="+mn-ea"/>
                <a:cs typeface="+mn-cs"/>
              </a:rPr>
              <a:t> does this mean? </a:t>
            </a:r>
            <a:r>
              <a:rPr lang="en-US" sz="1200" b="0" i="0" kern="1200" dirty="0" smtClean="0">
                <a:solidFill>
                  <a:schemeClr val="tx1"/>
                </a:solidFill>
                <a:effectLst/>
                <a:latin typeface="Arial"/>
                <a:ea typeface="+mn-ea"/>
                <a:cs typeface="+mn-cs"/>
              </a:rPr>
              <a:t>Many challenges</a:t>
            </a:r>
            <a:r>
              <a:rPr lang="en-US" sz="1200" b="0" i="0" kern="1200" baseline="0" dirty="0" smtClean="0">
                <a:solidFill>
                  <a:schemeClr val="tx1"/>
                </a:solidFill>
                <a:effectLst/>
                <a:latin typeface="Arial"/>
                <a:ea typeface="+mn-ea"/>
                <a:cs typeface="+mn-cs"/>
              </a:rPr>
              <a:t> we face impact the cities where most of us live, for example the delivery of water and sanitation services. These challenges include</a:t>
            </a:r>
          </a:p>
          <a:p>
            <a:pPr marL="171450" indent="-171450">
              <a:buFont typeface="Arial" panose="020B0604020202020204" pitchFamily="34" charset="0"/>
              <a:buChar char="•"/>
            </a:pPr>
            <a:endParaRPr lang="en-US" sz="1200" b="0" i="0" kern="1200" dirty="0" smtClean="0">
              <a:solidFill>
                <a:schemeClr val="tx1"/>
              </a:solidFill>
              <a:effectLst/>
              <a:latin typeface="Arial"/>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Arial"/>
                <a:ea typeface="+mn-ea"/>
                <a:cs typeface="+mn-cs"/>
              </a:rPr>
              <a:t>Increasing </a:t>
            </a:r>
            <a:r>
              <a:rPr lang="en-US" sz="1200" b="0" i="0" kern="1200" dirty="0" err="1" smtClean="0">
                <a:solidFill>
                  <a:schemeClr val="tx1"/>
                </a:solidFill>
                <a:effectLst/>
                <a:latin typeface="Arial"/>
                <a:ea typeface="+mn-ea"/>
                <a:cs typeface="+mn-cs"/>
              </a:rPr>
              <a:t>urbanisation</a:t>
            </a:r>
            <a:r>
              <a:rPr lang="en-US" sz="1200" b="0" i="0" kern="1200" dirty="0" smtClean="0">
                <a:solidFill>
                  <a:schemeClr val="tx1"/>
                </a:solidFill>
                <a:effectLst/>
                <a:latin typeface="Arial"/>
                <a:ea typeface="+mn-ea"/>
                <a:cs typeface="+mn-cs"/>
              </a:rPr>
              <a:t>. The UN indicated that by 2050, two out of every three people are likely to be living in cities or other urban </a:t>
            </a:r>
            <a:r>
              <a:rPr lang="en-US" sz="1200" b="0" i="0" kern="1200" dirty="0" err="1" smtClean="0">
                <a:solidFill>
                  <a:schemeClr val="tx1"/>
                </a:solidFill>
                <a:effectLst/>
                <a:latin typeface="Arial"/>
                <a:ea typeface="+mn-ea"/>
                <a:cs typeface="+mn-cs"/>
              </a:rPr>
              <a:t>centres</a:t>
            </a:r>
            <a:endParaRPr lang="en-US" sz="1200" b="0" i="0" kern="1200" dirty="0" smtClean="0">
              <a:solidFill>
                <a:schemeClr val="tx1"/>
              </a:solidFill>
              <a:effectLst/>
              <a:latin typeface="Arial"/>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Arial"/>
                <a:ea typeface="+mn-ea"/>
                <a:cs typeface="+mn-cs"/>
              </a:rPr>
              <a:t>Disruption weather patterns due</a:t>
            </a:r>
            <a:r>
              <a:rPr lang="en-US" sz="1200" b="0" i="0" kern="1200" baseline="0" dirty="0" smtClean="0">
                <a:solidFill>
                  <a:schemeClr val="tx1"/>
                </a:solidFill>
                <a:effectLst/>
                <a:latin typeface="Arial"/>
                <a:ea typeface="+mn-ea"/>
                <a:cs typeface="+mn-cs"/>
              </a:rPr>
              <a:t> to climate change</a:t>
            </a:r>
            <a:r>
              <a:rPr lang="en-US" sz="1200" b="0" i="0" kern="1200" dirty="0" smtClean="0">
                <a:solidFill>
                  <a:schemeClr val="tx1"/>
                </a:solidFill>
                <a:effectLst/>
                <a:latin typeface="Arial"/>
                <a:ea typeface="+mn-ea"/>
                <a:cs typeface="+mn-cs"/>
              </a:rPr>
              <a:t> adding further uncertainty to long term planning</a:t>
            </a:r>
          </a:p>
          <a:p>
            <a:pPr marL="628650" lvl="1" indent="-171450">
              <a:buFont typeface="Arial" panose="020B0604020202020204" pitchFamily="34" charset="0"/>
              <a:buChar char="•"/>
            </a:pPr>
            <a:r>
              <a:rPr lang="en-US" sz="1200" b="0" i="0" kern="1200" baseline="0" dirty="0" smtClean="0">
                <a:solidFill>
                  <a:schemeClr val="tx1"/>
                </a:solidFill>
                <a:effectLst/>
                <a:latin typeface="Arial"/>
                <a:ea typeface="+mn-ea"/>
                <a:cs typeface="+mn-cs"/>
              </a:rPr>
              <a:t>Growing demand will need to be managed carefully as </a:t>
            </a:r>
            <a:r>
              <a:rPr lang="en-US" sz="1200" b="0" i="0" kern="1200" dirty="0" smtClean="0">
                <a:solidFill>
                  <a:schemeClr val="tx1"/>
                </a:solidFill>
                <a:effectLst/>
                <a:latin typeface="Arial"/>
                <a:ea typeface="+mn-ea"/>
                <a:cs typeface="+mn-cs"/>
              </a:rPr>
              <a:t>population continue</a:t>
            </a:r>
            <a:r>
              <a:rPr lang="en-US" sz="1200" b="0" i="0" kern="1200" baseline="0" dirty="0" smtClean="0">
                <a:solidFill>
                  <a:schemeClr val="tx1"/>
                </a:solidFill>
                <a:effectLst/>
                <a:latin typeface="Arial"/>
                <a:ea typeface="+mn-ea"/>
                <a:cs typeface="+mn-cs"/>
              </a:rPr>
              <a:t> to grow</a:t>
            </a:r>
          </a:p>
          <a:p>
            <a:pPr marL="628650" lvl="1" indent="-171450">
              <a:buFont typeface="Arial" panose="020B0604020202020204" pitchFamily="34" charset="0"/>
              <a:buChar char="•"/>
            </a:pPr>
            <a:r>
              <a:rPr lang="en-US" sz="1200" b="0" i="0" kern="1200" baseline="0" dirty="0" smtClean="0">
                <a:solidFill>
                  <a:schemeClr val="tx1"/>
                </a:solidFill>
                <a:effectLst/>
                <a:latin typeface="Arial"/>
                <a:ea typeface="+mn-ea"/>
                <a:cs typeface="+mn-cs"/>
              </a:rPr>
              <a:t>With this growth, there is also increased competition between different water users</a:t>
            </a:r>
          </a:p>
          <a:p>
            <a:pPr marL="171450" indent="-171450">
              <a:buFont typeface="Arial" panose="020B0604020202020204" pitchFamily="34" charset="0"/>
              <a:buChar char="•"/>
            </a:pPr>
            <a:endParaRPr lang="en-US" sz="1200" b="0" i="0" kern="1200" baseline="0" dirty="0" smtClean="0">
              <a:solidFill>
                <a:schemeClr val="tx1"/>
              </a:solidFill>
              <a:effectLst/>
              <a:latin typeface="Arial"/>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Arial"/>
                <a:ea typeface="+mn-ea"/>
                <a:cs typeface="+mn-cs"/>
              </a:rPr>
              <a:t>With these challenges, </a:t>
            </a:r>
            <a:r>
              <a:rPr lang="en-GB" sz="1200" dirty="0" smtClean="0"/>
              <a:t>uncoordinated use of water &amp; land resources leads to negative impacts on cities and watersheds</a:t>
            </a:r>
          </a:p>
          <a:p>
            <a:pPr marL="171450" indent="-171450">
              <a:buFont typeface="Arial" panose="020B0604020202020204" pitchFamily="34" charset="0"/>
              <a:buChar char="•"/>
            </a:pPr>
            <a:endParaRPr lang="en-US" sz="1200" b="0" i="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0D6102AA-C24B-6A42-9071-A00248763394}" type="slidenum">
              <a:rPr lang="en-US" smtClean="0"/>
              <a:pPr/>
              <a:t>3</a:t>
            </a:fld>
            <a:endParaRPr lang="en-US" dirty="0"/>
          </a:p>
        </p:txBody>
      </p:sp>
    </p:spTree>
    <p:extLst>
      <p:ext uri="{BB962C8B-B14F-4D97-AF65-F5344CB8AC3E}">
        <p14:creationId xmlns:p14="http://schemas.microsoft.com/office/powerpoint/2010/main" val="425538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5075853"/>
            <a:ext cx="5486400" cy="3382347"/>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solidFill>
                <a:effectLst/>
                <a:latin typeface="Arial"/>
                <a:ea typeface="+mn-ea"/>
                <a:cs typeface="+mn-cs"/>
              </a:rPr>
              <a:t>These</a:t>
            </a:r>
            <a:r>
              <a:rPr lang="en-US" sz="1400" b="0" i="0" kern="1200" baseline="0" dirty="0" smtClean="0">
                <a:solidFill>
                  <a:schemeClr val="tx1"/>
                </a:solidFill>
                <a:effectLst/>
                <a:latin typeface="Arial"/>
                <a:ea typeface="+mn-ea"/>
                <a:cs typeface="+mn-cs"/>
              </a:rPr>
              <a:t> pressures and challenges</a:t>
            </a:r>
            <a:r>
              <a:rPr lang="en-US" sz="1400" b="0" i="0" kern="1200" dirty="0" smtClean="0">
                <a:solidFill>
                  <a:schemeClr val="tx1"/>
                </a:solidFill>
                <a:effectLst/>
                <a:latin typeface="Arial"/>
                <a:ea typeface="+mn-ea"/>
                <a:cs typeface="+mn-cs"/>
              </a:rPr>
              <a:t> highlights the need for more sustainable urban planning and public services, and at the same time, linkages between urban and rural areas will need to be strengthened</a:t>
            </a:r>
            <a:r>
              <a:rPr lang="en-US" sz="1400" b="0" i="0" kern="1200" baseline="0" dirty="0" smtClean="0">
                <a:solidFill>
                  <a:schemeClr val="tx1"/>
                </a:solidFill>
                <a:effectLst/>
                <a:latin typeface="Arial"/>
                <a:ea typeface="+mn-ea"/>
                <a:cs typeface="+mn-cs"/>
              </a:rPr>
              <a:t> by </a:t>
            </a:r>
            <a:r>
              <a:rPr lang="en-US" sz="1400" b="0" i="0" kern="1200" dirty="0" smtClean="0">
                <a:solidFill>
                  <a:schemeClr val="tx1"/>
                </a:solidFill>
                <a:effectLst/>
                <a:latin typeface="Arial"/>
                <a:ea typeface="+mn-ea"/>
                <a:cs typeface="+mn-cs"/>
              </a:rPr>
              <a:t>building on their existing economic, social and environmental 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i="0" kern="1200" baseline="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kern="1200" baseline="0" dirty="0" smtClean="0">
                <a:solidFill>
                  <a:schemeClr val="tx1"/>
                </a:solidFill>
                <a:effectLst/>
                <a:latin typeface="Arial"/>
                <a:ea typeface="+mn-ea"/>
                <a:cs typeface="+mn-cs"/>
              </a:rPr>
              <a:t>The IWA Principles for Water Wise Cities provides a framework to encourage</a:t>
            </a:r>
            <a:r>
              <a:rPr lang="en-US" sz="1200" b="0" i="0" u="none" strike="noStrike" kern="1200" baseline="0" dirty="0" smtClean="0">
                <a:solidFill>
                  <a:schemeClr val="tx1"/>
                </a:solidFill>
                <a:latin typeface="Arial"/>
                <a:ea typeface="+mn-ea"/>
                <a:cs typeface="+mn-cs"/>
              </a:rPr>
              <a:t> resilient planning and design for more </a:t>
            </a:r>
            <a:r>
              <a:rPr lang="en-US" sz="1200" b="0" i="0" u="none" strike="noStrike" kern="1200" baseline="0" dirty="0" err="1" smtClean="0">
                <a:solidFill>
                  <a:schemeClr val="tx1"/>
                </a:solidFill>
                <a:latin typeface="Arial"/>
                <a:ea typeface="+mn-ea"/>
                <a:cs typeface="+mn-cs"/>
              </a:rPr>
              <a:t>liveable</a:t>
            </a:r>
            <a:r>
              <a:rPr lang="en-US" sz="1200" b="0" i="0" u="none" strike="noStrike" kern="1200" baseline="0" dirty="0" smtClean="0">
                <a:solidFill>
                  <a:schemeClr val="tx1"/>
                </a:solidFill>
                <a:latin typeface="Arial"/>
                <a:ea typeface="+mn-ea"/>
                <a:cs typeface="+mn-cs"/>
              </a:rPr>
              <a:t> cities in the face of pressures such as climate change and population growth. </a:t>
            </a:r>
            <a:endParaRPr lang="en-US" sz="1400" dirty="0" smtClean="0"/>
          </a:p>
          <a:p>
            <a:endParaRPr lang="en-GB" sz="1400" kern="1200" dirty="0" smtClean="0">
              <a:solidFill>
                <a:schemeClr val="tx1"/>
              </a:solidFill>
              <a:effectLst/>
              <a:latin typeface="Arial"/>
              <a:ea typeface="+mn-ea"/>
              <a:cs typeface="+mn-cs"/>
            </a:endParaRPr>
          </a:p>
          <a:p>
            <a:r>
              <a:rPr lang="en-US" sz="1400" kern="1200" dirty="0" smtClean="0">
                <a:solidFill>
                  <a:schemeClr val="tx1"/>
                </a:solidFill>
                <a:effectLst/>
                <a:latin typeface="Arial"/>
                <a:ea typeface="+mn-ea"/>
                <a:cs typeface="+mn-cs"/>
              </a:rPr>
              <a:t>There</a:t>
            </a:r>
            <a:r>
              <a:rPr lang="en-US" sz="1400" kern="1200" baseline="0" dirty="0" smtClean="0">
                <a:solidFill>
                  <a:schemeClr val="tx1"/>
                </a:solidFill>
                <a:effectLst/>
                <a:latin typeface="Arial"/>
                <a:ea typeface="+mn-ea"/>
                <a:cs typeface="+mn-cs"/>
              </a:rPr>
              <a:t> are 4 levels of action which correspond to different scales:</a:t>
            </a:r>
          </a:p>
          <a:p>
            <a:pPr marL="285750" indent="-285750">
              <a:buFontTx/>
              <a:buChar char="-"/>
            </a:pPr>
            <a:r>
              <a:rPr lang="en-US" sz="1400" kern="1200" baseline="0" dirty="0" smtClean="0">
                <a:solidFill>
                  <a:schemeClr val="tx1"/>
                </a:solidFill>
                <a:effectLst/>
                <a:latin typeface="Arial"/>
                <a:ea typeface="+mn-ea"/>
                <a:cs typeface="+mn-cs"/>
              </a:rPr>
              <a:t>Regenerative water services (water and wastewater services scale)</a:t>
            </a:r>
          </a:p>
          <a:p>
            <a:pPr marL="285750" indent="-285750">
              <a:buFontTx/>
              <a:buChar char="-"/>
            </a:pPr>
            <a:r>
              <a:rPr lang="en-US" sz="1400" kern="1200" baseline="0" dirty="0" smtClean="0">
                <a:solidFill>
                  <a:schemeClr val="tx1"/>
                </a:solidFill>
                <a:effectLst/>
                <a:latin typeface="Arial"/>
                <a:ea typeface="+mn-ea"/>
                <a:cs typeface="+mn-cs"/>
              </a:rPr>
              <a:t>Water sensitive urban design (city scale)</a:t>
            </a:r>
          </a:p>
          <a:p>
            <a:pPr marL="285750" indent="-285750">
              <a:buFontTx/>
              <a:buChar char="-"/>
            </a:pPr>
            <a:r>
              <a:rPr lang="en-US" sz="1400" kern="1200" baseline="0" dirty="0" smtClean="0">
                <a:solidFill>
                  <a:schemeClr val="tx1"/>
                </a:solidFill>
                <a:effectLst/>
                <a:latin typeface="Arial"/>
                <a:ea typeface="+mn-ea"/>
                <a:cs typeface="+mn-cs"/>
              </a:rPr>
              <a:t>Basin-connected cities (connection with watershed)</a:t>
            </a:r>
          </a:p>
          <a:p>
            <a:pPr marL="285750" indent="-285750">
              <a:buFontTx/>
              <a:buChar char="-"/>
            </a:pPr>
            <a:r>
              <a:rPr lang="en-US" sz="1400" kern="1200" baseline="0" dirty="0" smtClean="0">
                <a:solidFill>
                  <a:schemeClr val="tx1"/>
                </a:solidFill>
                <a:effectLst/>
                <a:latin typeface="Arial"/>
                <a:ea typeface="+mn-ea"/>
                <a:cs typeface="+mn-cs"/>
              </a:rPr>
              <a:t>Building water-wise communities (professional capacity, citizen awareness)</a:t>
            </a:r>
            <a:endParaRPr lang="en-US" sz="14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4</a:t>
            </a:fld>
            <a:endParaRPr lang="en-US" dirty="0"/>
          </a:p>
        </p:txBody>
      </p:sp>
    </p:spTree>
    <p:extLst>
      <p:ext uri="{BB962C8B-B14F-4D97-AF65-F5344CB8AC3E}">
        <p14:creationId xmlns:p14="http://schemas.microsoft.com/office/powerpoint/2010/main" val="144144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90000"/>
              </a:lnSpc>
              <a:spcBef>
                <a:spcPts val="1176"/>
              </a:spcBef>
              <a:spcAft>
                <a:spcPts val="0"/>
              </a:spcAft>
              <a:buClr>
                <a:schemeClr val="accent1"/>
              </a:buClr>
              <a:buSzTx/>
              <a:buFont typeface="Wingdings" charset="2"/>
              <a:buNone/>
              <a:tabLst/>
              <a:defRPr/>
            </a:pPr>
            <a:r>
              <a:rPr lang="en-GB" sz="1200" kern="1200" dirty="0" smtClean="0">
                <a:solidFill>
                  <a:schemeClr val="tx1"/>
                </a:solidFill>
                <a:effectLst/>
                <a:latin typeface="Arial"/>
                <a:ea typeface="+mn-ea"/>
                <a:cs typeface="+mn-cs"/>
              </a:rPr>
              <a:t>The focus here </a:t>
            </a:r>
            <a:r>
              <a:rPr lang="en-GB" sz="1200" kern="1200" baseline="0" dirty="0" smtClean="0">
                <a:solidFill>
                  <a:schemeClr val="tx1"/>
                </a:solidFill>
                <a:effectLst/>
                <a:latin typeface="Arial"/>
                <a:ea typeface="+mn-ea"/>
                <a:cs typeface="+mn-cs"/>
              </a:rPr>
              <a:t>is on the 3</a:t>
            </a:r>
            <a:r>
              <a:rPr lang="en-GB" sz="1200" kern="1200" baseline="30000" dirty="0" smtClean="0">
                <a:solidFill>
                  <a:schemeClr val="tx1"/>
                </a:solidFill>
                <a:effectLst/>
                <a:latin typeface="Arial"/>
                <a:ea typeface="+mn-ea"/>
                <a:cs typeface="+mn-cs"/>
              </a:rPr>
              <a:t>rd</a:t>
            </a:r>
            <a:r>
              <a:rPr lang="en-GB" sz="1200" kern="1200" baseline="0" dirty="0" smtClean="0">
                <a:solidFill>
                  <a:schemeClr val="tx1"/>
                </a:solidFill>
                <a:effectLst/>
                <a:latin typeface="Arial"/>
                <a:ea typeface="+mn-ea"/>
                <a:cs typeface="+mn-cs"/>
              </a:rPr>
              <a:t> level of action – Basin-connected cities – linking to wider watershed. It puts emphasis on</a:t>
            </a:r>
          </a:p>
          <a:p>
            <a:pPr marL="0" marR="0" lvl="0" indent="0" algn="l" defTabSz="457200" rtl="0" eaLnBrk="1" fontAlgn="auto" latinLnBrk="0" hangingPunct="1">
              <a:lnSpc>
                <a:spcPct val="90000"/>
              </a:lnSpc>
              <a:spcBef>
                <a:spcPts val="1176"/>
              </a:spcBef>
              <a:spcAft>
                <a:spcPts val="0"/>
              </a:spcAft>
              <a:buClr>
                <a:schemeClr val="accent1"/>
              </a:buClr>
              <a:buSzTx/>
              <a:buFont typeface="Wingdings" charset="2"/>
              <a:buNone/>
              <a:tabLst/>
              <a:defRPr/>
            </a:pPr>
            <a:endParaRPr lang="en-US" sz="1200" dirty="0" smtClean="0">
              <a:latin typeface="Arial"/>
            </a:endParaRPr>
          </a:p>
          <a:p>
            <a:pPr marL="171450" lvl="0" indent="-171450">
              <a:lnSpc>
                <a:spcPct val="90000"/>
              </a:lnSpc>
              <a:spcBef>
                <a:spcPts val="1176"/>
              </a:spcBef>
              <a:buClr>
                <a:schemeClr val="accent1"/>
              </a:buClr>
              <a:buFont typeface="Arial" panose="020B0604020202020204" pitchFamily="34" charset="0"/>
              <a:buChar char="•"/>
            </a:pPr>
            <a:r>
              <a:rPr lang="en-GB" sz="1200" kern="1200" dirty="0" smtClean="0">
                <a:solidFill>
                  <a:schemeClr val="tx1"/>
                </a:solidFill>
                <a:effectLst/>
                <a:latin typeface="Arial"/>
                <a:ea typeface="+mn-ea"/>
                <a:cs typeface="+mn-cs"/>
              </a:rPr>
              <a:t>The need to protect basins and restore those that are already degraded to ensure a balanced approach to development that sustains cities and the ecosystems they rely on</a:t>
            </a:r>
          </a:p>
          <a:p>
            <a:pPr marL="171450" lvl="0" indent="-171450">
              <a:lnSpc>
                <a:spcPct val="90000"/>
              </a:lnSpc>
              <a:spcBef>
                <a:spcPts val="1176"/>
              </a:spcBef>
              <a:buClr>
                <a:schemeClr val="accent1"/>
              </a:buClr>
              <a:buFont typeface="Arial" panose="020B0604020202020204" pitchFamily="34" charset="0"/>
              <a:buChar char="•"/>
            </a:pPr>
            <a:r>
              <a:rPr lang="en-US" sz="1200" dirty="0" smtClean="0">
                <a:latin typeface="Arial"/>
              </a:rPr>
              <a:t>How a disruption in supply of freshwater resources to cities from their watershed can have significant economic, environmental and health consequences. </a:t>
            </a:r>
          </a:p>
          <a:p>
            <a:pPr marL="171450" lvl="0" indent="-171450">
              <a:lnSpc>
                <a:spcPct val="90000"/>
              </a:lnSpc>
              <a:spcBef>
                <a:spcPts val="1176"/>
              </a:spcBef>
              <a:buClr>
                <a:schemeClr val="accent1"/>
              </a:buClr>
              <a:buFont typeface="Arial" panose="020B0604020202020204" pitchFamily="34" charset="0"/>
              <a:buChar char="•"/>
            </a:pPr>
            <a:r>
              <a:rPr lang="en-US" sz="1200" dirty="0" smtClean="0">
                <a:latin typeface="Arial"/>
              </a:rPr>
              <a:t>How impacts can be felt for energy and food supplies in </a:t>
            </a:r>
            <a:r>
              <a:rPr lang="en-US" sz="1200" baseline="0" dirty="0" smtClean="0">
                <a:latin typeface="Arial"/>
              </a:rPr>
              <a:t>addition to water supply for drinking </a:t>
            </a:r>
          </a:p>
          <a:p>
            <a:pPr marL="0" lvl="0" indent="0">
              <a:lnSpc>
                <a:spcPct val="90000"/>
              </a:lnSpc>
              <a:spcBef>
                <a:spcPts val="1176"/>
              </a:spcBef>
              <a:buClr>
                <a:schemeClr val="accent1"/>
              </a:buClr>
              <a:buFont typeface="Wingdings" charset="2"/>
              <a:buNone/>
            </a:pPr>
            <a:endParaRPr lang="en-US" sz="1200" baseline="0" dirty="0" smtClean="0">
              <a:latin typeface="Arial"/>
            </a:endParaRPr>
          </a:p>
          <a:p>
            <a:pPr marL="0" lvl="0" indent="0">
              <a:lnSpc>
                <a:spcPct val="90000"/>
              </a:lnSpc>
              <a:spcBef>
                <a:spcPts val="1176"/>
              </a:spcBef>
              <a:buClr>
                <a:schemeClr val="accent1"/>
              </a:buClr>
              <a:buFont typeface="Wingdings" charset="2"/>
              <a:buNone/>
            </a:pPr>
            <a:r>
              <a:rPr lang="en-US" sz="1200" baseline="0" dirty="0" smtClean="0">
                <a:latin typeface="Arial"/>
              </a:rPr>
              <a:t>This slide shows examples of connections with the watersheds we rely on</a:t>
            </a:r>
          </a:p>
          <a:p>
            <a:pPr marL="0" lvl="0" indent="0">
              <a:lnSpc>
                <a:spcPct val="90000"/>
              </a:lnSpc>
              <a:spcBef>
                <a:spcPts val="1176"/>
              </a:spcBef>
              <a:buClr>
                <a:schemeClr val="accent1"/>
              </a:buClr>
              <a:buFont typeface="Wingdings" charset="2"/>
              <a:buNone/>
            </a:pPr>
            <a:endParaRPr lang="en-US" sz="1200" baseline="0" dirty="0" smtClean="0">
              <a:latin typeface="Arial"/>
            </a:endParaRPr>
          </a:p>
          <a:p>
            <a:pPr marL="171450" lvl="0" indent="-171450">
              <a:lnSpc>
                <a:spcPct val="90000"/>
              </a:lnSpc>
              <a:spcBef>
                <a:spcPts val="1176"/>
              </a:spcBef>
              <a:buClr>
                <a:schemeClr val="accent1"/>
              </a:buClr>
              <a:buFont typeface="Arial" panose="020B0604020202020204" pitchFamily="34" charset="0"/>
              <a:buChar char="•"/>
            </a:pPr>
            <a:endParaRPr lang="en-US" sz="1200" dirty="0">
              <a:latin typeface="Arial"/>
            </a:endParaRPr>
          </a:p>
        </p:txBody>
      </p:sp>
      <p:sp>
        <p:nvSpPr>
          <p:cNvPr id="4" name="Slide Number Placeholder 3"/>
          <p:cNvSpPr>
            <a:spLocks noGrp="1"/>
          </p:cNvSpPr>
          <p:nvPr>
            <p:ph type="sldNum" sz="quarter" idx="10"/>
          </p:nvPr>
        </p:nvSpPr>
        <p:spPr/>
        <p:txBody>
          <a:bodyPr/>
          <a:lstStyle/>
          <a:p>
            <a:fld id="{7A7F3BCC-4030-0047-9C5B-C17CC41835D6}" type="slidenum">
              <a:rPr lang="en-US" smtClean="0"/>
              <a:t>5</a:t>
            </a:fld>
            <a:endParaRPr lang="en-US"/>
          </a:p>
        </p:txBody>
      </p:sp>
    </p:spTree>
    <p:extLst>
      <p:ext uri="{BB962C8B-B14F-4D97-AF65-F5344CB8AC3E}">
        <p14:creationId xmlns:p14="http://schemas.microsoft.com/office/powerpoint/2010/main" val="367977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Focus today</a:t>
            </a:r>
            <a:r>
              <a:rPr lang="en-GB" sz="1200" kern="1200" baseline="0" dirty="0" smtClean="0">
                <a:solidFill>
                  <a:schemeClr val="tx1"/>
                </a:solidFill>
                <a:effectLst/>
                <a:latin typeface="Arial"/>
                <a:ea typeface="+mn-ea"/>
                <a:cs typeface="+mn-cs"/>
              </a:rPr>
              <a:t> is on 3</a:t>
            </a:r>
            <a:r>
              <a:rPr lang="en-GB" sz="1200" kern="1200" baseline="30000" dirty="0" smtClean="0">
                <a:solidFill>
                  <a:schemeClr val="tx1"/>
                </a:solidFill>
                <a:effectLst/>
                <a:latin typeface="Arial"/>
                <a:ea typeface="+mn-ea"/>
                <a:cs typeface="+mn-cs"/>
              </a:rPr>
              <a:t>rd</a:t>
            </a:r>
            <a:r>
              <a:rPr lang="en-GB" sz="1200" kern="1200" baseline="0" dirty="0" smtClean="0">
                <a:solidFill>
                  <a:schemeClr val="tx1"/>
                </a:solidFill>
                <a:effectLst/>
                <a:latin typeface="Arial"/>
                <a:ea typeface="+mn-ea"/>
                <a:cs typeface="+mn-cs"/>
              </a:rPr>
              <a:t> level of action – Basin-connected cities – linking to wider watershed</a:t>
            </a:r>
            <a:endParaRPr lang="en-GB"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Protecting basins and restoring those that are already degraded is a priority to ensure a balanced approach to development that sustains cities and the ecosystems they rely on. The Sustainable Development Goals (SDGs) focus on this, specifically through SDG6 which aims to ensure availability management of water and sanitation for all. Continuous socio-economic development for cities and industries within a catchment area requires water security which depends mainly on healthy basin ecosystems coupled with effective water governance. Urban stakeholders have a critical role to play in preserving the freshwater resources on which they depend. A disruption in supply of freshwater resources to cities can have significant economic, environmental and health consequences.</a:t>
            </a:r>
            <a:endParaRPr lang="en-US"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6</a:t>
            </a:fld>
            <a:endParaRPr lang="en-US" dirty="0"/>
          </a:p>
        </p:txBody>
      </p:sp>
    </p:spTree>
    <p:extLst>
      <p:ext uri="{BB962C8B-B14F-4D97-AF65-F5344CB8AC3E}">
        <p14:creationId xmlns:p14="http://schemas.microsoft.com/office/powerpoint/2010/main" val="294242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220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Action Agenda was developed with members over time through consultations, workshops and discussions.</a:t>
            </a:r>
            <a:r>
              <a:rPr lang="en-US" baseline="0" dirty="0" smtClean="0"/>
              <a:t> </a:t>
            </a:r>
          </a:p>
          <a:p>
            <a:pPr marL="0" marR="0" indent="0" algn="l" defTabSz="42203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4220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a:t>
            </a:r>
            <a:r>
              <a:rPr lang="en-US" dirty="0" smtClean="0"/>
              <a:t>IWA </a:t>
            </a:r>
            <a:r>
              <a:rPr lang="en-US" baseline="0" dirty="0" smtClean="0"/>
              <a:t>Action Agenda for Basin Connected Cities was developed to </a:t>
            </a:r>
            <a:r>
              <a:rPr lang="en-GB" sz="1200" b="1" dirty="0" smtClean="0"/>
              <a:t>influence and activate utilities, cities and their industries</a:t>
            </a:r>
            <a:r>
              <a:rPr lang="en-GB" sz="1200" dirty="0" smtClean="0"/>
              <a:t> to become water stewards working with basin stakeholders</a:t>
            </a:r>
            <a:r>
              <a:rPr lang="en-US" sz="1200" dirty="0" smtClean="0"/>
              <a:t>. This is seen as </a:t>
            </a:r>
            <a:r>
              <a:rPr lang="en-GB" sz="1200" b="1" dirty="0" smtClean="0"/>
              <a:t>critical to encourage urban leaders </a:t>
            </a:r>
            <a:r>
              <a:rPr lang="en-GB" sz="1200" dirty="0" smtClean="0"/>
              <a:t>to champion protection and management of water resources upstream and downstream by connecting with basin and catchment organisations </a:t>
            </a:r>
          </a:p>
          <a:p>
            <a:pPr marL="171450" marR="0" indent="-171450" algn="l" defTabSz="4220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The Agenda</a:t>
            </a:r>
            <a:r>
              <a:rPr lang="en-GB" sz="1200" baseline="0" dirty="0" smtClean="0"/>
              <a:t> provides a framework to achieve Basin-Connected cities (stemming from the Principles) especially in regards to: securing water resources, protecting water quality, and preparing for extreme events.</a:t>
            </a:r>
          </a:p>
          <a:p>
            <a:pPr marL="171450" marR="0" indent="-171450" algn="l" defTabSz="4220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t>The agenda provides a starting point to </a:t>
            </a:r>
            <a:r>
              <a:rPr lang="en-US" baseline="0" dirty="0" smtClean="0"/>
              <a:t>address the questions:</a:t>
            </a:r>
          </a:p>
          <a:p>
            <a:pPr marL="628650" lvl="1" indent="-171450" defTabSz="422031">
              <a:buFontTx/>
              <a:buChar char="-"/>
              <a:defRPr/>
            </a:pPr>
            <a:r>
              <a:rPr lang="en-US" sz="1100" dirty="0" smtClean="0">
                <a:solidFill>
                  <a:schemeClr val="bg1"/>
                </a:solidFill>
                <a:latin typeface="Arial" panose="020B0604020202020204" pitchFamily="34" charset="0"/>
                <a:cs typeface="Arial" panose="020B0604020202020204" pitchFamily="34" charset="0"/>
              </a:rPr>
              <a:t>How </a:t>
            </a:r>
            <a:r>
              <a:rPr lang="en-US" sz="1100" dirty="0">
                <a:solidFill>
                  <a:schemeClr val="bg1"/>
                </a:solidFill>
                <a:latin typeface="Arial" panose="020B0604020202020204" pitchFamily="34" charset="0"/>
                <a:cs typeface="Arial" panose="020B0604020202020204" pitchFamily="34" charset="0"/>
              </a:rPr>
              <a:t>can we achieve water security and build climate resilience within our watersheds in the coming decades? </a:t>
            </a:r>
            <a:endParaRPr lang="en-US" sz="1100" dirty="0" smtClean="0">
              <a:solidFill>
                <a:schemeClr val="bg1"/>
              </a:solidFill>
              <a:latin typeface="Arial" panose="020B0604020202020204" pitchFamily="34" charset="0"/>
              <a:cs typeface="Arial" panose="020B0604020202020204" pitchFamily="34" charset="0"/>
            </a:endParaRPr>
          </a:p>
          <a:p>
            <a:pPr marL="628650" lvl="1" indent="-171450" defTabSz="422031">
              <a:buFontTx/>
              <a:buChar char="-"/>
              <a:defRPr/>
            </a:pPr>
            <a:r>
              <a:rPr lang="en-US" sz="1100" i="0" dirty="0" smtClean="0">
                <a:solidFill>
                  <a:schemeClr val="bg1"/>
                </a:solidFill>
                <a:latin typeface="Arial" panose="020B0604020202020204" pitchFamily="34" charset="0"/>
                <a:cs typeface="Arial" panose="020B0604020202020204" pitchFamily="34" charset="0"/>
              </a:rPr>
              <a:t>What actions by cities  (urban stakeholders) need to be taken today to achieve sustainable management of basins into the future? </a:t>
            </a:r>
          </a:p>
          <a:p>
            <a:pPr marL="0" indent="0">
              <a:buFontTx/>
              <a:buNone/>
            </a:pPr>
            <a:endParaRPr lang="en-US" sz="1000" dirty="0" smtClean="0">
              <a:solidFill>
                <a:schemeClr val="bg1"/>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The Action Agenda is</a:t>
            </a:r>
            <a:r>
              <a:rPr lang="en-US" sz="1000" dirty="0" smtClean="0"/>
              <a:t> essentially looking at water management from catchment to consumer </a:t>
            </a:r>
            <a:r>
              <a:rPr lang="en-US" sz="1000" baseline="0" dirty="0" smtClean="0"/>
              <a:t>but through an urban lens</a:t>
            </a:r>
            <a:endParaRPr lang="en-US" sz="1000" dirty="0" smtClean="0"/>
          </a:p>
          <a:p>
            <a:pPr marL="0" indent="0">
              <a:buFontTx/>
              <a:buNone/>
            </a:pPr>
            <a:endParaRPr lang="en-US" sz="1000" dirty="0" smtClean="0">
              <a:solidFill>
                <a:schemeClr val="bg1"/>
              </a:solidFill>
              <a:latin typeface="Arial" panose="020B0604020202020204" pitchFamily="34" charset="0"/>
              <a:cs typeface="Arial" panose="020B0604020202020204" pitchFamily="34" charset="0"/>
            </a:endParaRPr>
          </a:p>
          <a:p>
            <a:pPr marL="0" indent="0">
              <a:buFontTx/>
              <a:buNone/>
            </a:pPr>
            <a:endParaRPr lang="en-US" sz="1000" dirty="0" smtClean="0">
              <a:solidFill>
                <a:schemeClr val="bg1"/>
              </a:solidFill>
              <a:latin typeface="Arial" panose="020B0604020202020204" pitchFamily="34" charset="0"/>
              <a:cs typeface="Arial" panose="020B0604020202020204" pitchFamily="34" charset="0"/>
            </a:endParaRPr>
          </a:p>
          <a:p>
            <a:pPr marL="0" indent="0">
              <a:buFontTx/>
              <a:buNone/>
            </a:pPr>
            <a:r>
              <a:rPr lang="en-US" sz="1000" b="1" dirty="0" smtClean="0">
                <a:solidFill>
                  <a:schemeClr val="bg1"/>
                </a:solidFill>
                <a:latin typeface="Arial" panose="020B0604020202020204" pitchFamily="34" charset="0"/>
                <a:cs typeface="Arial" panose="020B0604020202020204" pitchFamily="34" charset="0"/>
              </a:rPr>
              <a:t>In case you are asked</a:t>
            </a:r>
            <a:r>
              <a:rPr lang="en-US" sz="1000" b="1" baseline="0" dirty="0" smtClean="0">
                <a:solidFill>
                  <a:schemeClr val="bg1"/>
                </a:solidFill>
                <a:latin typeface="Arial" panose="020B0604020202020204" pitchFamily="34" charset="0"/>
                <a:cs typeface="Arial" panose="020B0604020202020204" pitchFamily="34" charset="0"/>
              </a:rPr>
              <a:t>:</a:t>
            </a:r>
            <a:endParaRPr lang="en-US" sz="1000" b="1" dirty="0" smtClean="0">
              <a:solidFill>
                <a:schemeClr val="bg1"/>
              </a:solidFill>
              <a:latin typeface="Arial" panose="020B0604020202020204" pitchFamily="34" charset="0"/>
              <a:cs typeface="Arial" panose="020B0604020202020204" pitchFamily="34" charset="0"/>
            </a:endParaRPr>
          </a:p>
          <a:p>
            <a:pPr marL="0" indent="0">
              <a:buFontTx/>
              <a:buNone/>
            </a:pPr>
            <a:r>
              <a:rPr lang="en-US" sz="1000" dirty="0" smtClean="0">
                <a:solidFill>
                  <a:schemeClr val="bg1"/>
                </a:solidFill>
                <a:latin typeface="Arial" panose="020B0604020202020204" pitchFamily="34" charset="0"/>
                <a:cs typeface="Arial" panose="020B0604020202020204" pitchFamily="34" charset="0"/>
              </a:rPr>
              <a:t>Why the focus on connecting</a:t>
            </a:r>
            <a:r>
              <a:rPr lang="en-US" sz="1000" baseline="0" dirty="0" smtClean="0">
                <a:solidFill>
                  <a:schemeClr val="bg1"/>
                </a:solidFill>
                <a:latin typeface="Arial" panose="020B0604020202020204" pitchFamily="34" charset="0"/>
                <a:cs typeface="Arial" panose="020B0604020202020204" pitchFamily="34" charset="0"/>
              </a:rPr>
              <a:t> cities and utilities (and industry) with their basins? - There are numerous </a:t>
            </a:r>
            <a:r>
              <a:rPr lang="en-US" sz="1000" baseline="0" dirty="0" err="1" smtClean="0">
                <a:solidFill>
                  <a:schemeClr val="bg1"/>
                </a:solidFill>
                <a:latin typeface="Arial" panose="020B0604020202020204" pitchFamily="34" charset="0"/>
                <a:cs typeface="Arial" panose="020B0604020202020204" pitchFamily="34" charset="0"/>
              </a:rPr>
              <a:t>programmes</a:t>
            </a:r>
            <a:r>
              <a:rPr lang="en-US" sz="1000" baseline="0" dirty="0" smtClean="0">
                <a:solidFill>
                  <a:schemeClr val="bg1"/>
                </a:solidFill>
                <a:latin typeface="Arial" panose="020B0604020202020204" pitchFamily="34" charset="0"/>
                <a:cs typeface="Arial" panose="020B0604020202020204" pitchFamily="34" charset="0"/>
              </a:rPr>
              <a:t> addressing the challenges being tackled at the basin scale.  A noticeable gap, however, is the active link from urban areas to their catchment areas. What can cities and their stakeholders do to improve their water sources?</a:t>
            </a:r>
          </a:p>
          <a:p>
            <a:pPr marL="0" indent="0">
              <a:buFontTx/>
              <a:buNone/>
            </a:pPr>
            <a:endParaRPr lang="en-US" sz="1000" baseline="0" dirty="0" smtClean="0">
              <a:solidFill>
                <a:schemeClr val="bg1"/>
              </a:solidFill>
              <a:latin typeface="Arial" panose="020B0604020202020204" pitchFamily="34" charset="0"/>
              <a:cs typeface="Arial" panose="020B0604020202020204" pitchFamily="34" charset="0"/>
            </a:endParaRPr>
          </a:p>
          <a:p>
            <a:pPr marL="0" indent="0">
              <a:buFontTx/>
              <a:buNone/>
            </a:pPr>
            <a:r>
              <a:rPr lang="en-GB" sz="1000" kern="1200" dirty="0" smtClean="0">
                <a:solidFill>
                  <a:schemeClr val="tx1"/>
                </a:solidFill>
                <a:effectLst/>
                <a:latin typeface="Arial"/>
                <a:ea typeface="+mn-ea"/>
                <a:cs typeface="+mn-cs"/>
              </a:rPr>
              <a:t>Why does IWA has this focus? IWA is well placed to broker the link between the wider catchment organizations and authorities and cities, industries, and their water and wastewater utilities. IWA has a strong presence in the urban water sector through connections with urban water and wastewater utilities, technical experts across the urban and industrial water cycle as well as regulators and policy makers (e.g. from mayors to ministers).  </a:t>
            </a:r>
            <a:endParaRPr lang="en-US" sz="1000" dirty="0" smtClean="0"/>
          </a:p>
        </p:txBody>
      </p:sp>
      <p:sp>
        <p:nvSpPr>
          <p:cNvPr id="4" name="Slide Number Placeholder 3"/>
          <p:cNvSpPr>
            <a:spLocks noGrp="1"/>
          </p:cNvSpPr>
          <p:nvPr>
            <p:ph type="sldNum" sz="quarter" idx="10"/>
          </p:nvPr>
        </p:nvSpPr>
        <p:spPr/>
        <p:txBody>
          <a:bodyPr/>
          <a:lstStyle/>
          <a:p>
            <a:fld id="{0D6102AA-C24B-6A42-9071-A00248763394}" type="slidenum">
              <a:rPr lang="en-US" smtClean="0"/>
              <a:pPr/>
              <a:t>7</a:t>
            </a:fld>
            <a:endParaRPr lang="en-US" dirty="0"/>
          </a:p>
        </p:txBody>
      </p:sp>
    </p:spTree>
    <p:extLst>
      <p:ext uri="{BB962C8B-B14F-4D97-AF65-F5344CB8AC3E}">
        <p14:creationId xmlns:p14="http://schemas.microsoft.com/office/powerpoint/2010/main" val="1009172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often asked how this links to IWRM. It is essentially looking at water management across from catchment to consumer </a:t>
            </a:r>
            <a:r>
              <a:rPr lang="en-US" baseline="0" dirty="0" smtClean="0"/>
              <a:t>but through an urban lens</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8</a:t>
            </a:fld>
            <a:endParaRPr lang="en-US" dirty="0"/>
          </a:p>
        </p:txBody>
      </p:sp>
    </p:spTree>
    <p:extLst>
      <p:ext uri="{BB962C8B-B14F-4D97-AF65-F5344CB8AC3E}">
        <p14:creationId xmlns:p14="http://schemas.microsoft.com/office/powerpoint/2010/main" val="234163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this through an urban lens but connect to basin level stakeholders</a:t>
            </a:r>
          </a:p>
          <a:p>
            <a:endParaRPr lang="en-US" dirty="0" smtClean="0"/>
          </a:p>
          <a:p>
            <a:r>
              <a:rPr lang="en-US" dirty="0" smtClean="0"/>
              <a:t>Not</a:t>
            </a:r>
            <a:r>
              <a:rPr lang="en-US" baseline="0" dirty="0" smtClean="0"/>
              <a:t> limited to these target audiences</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9</a:t>
            </a:fld>
            <a:endParaRPr lang="en-US" dirty="0"/>
          </a:p>
        </p:txBody>
      </p:sp>
    </p:spTree>
    <p:extLst>
      <p:ext uri="{BB962C8B-B14F-4D97-AF65-F5344CB8AC3E}">
        <p14:creationId xmlns:p14="http://schemas.microsoft.com/office/powerpoint/2010/main" val="99391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mp;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4473" y="334801"/>
            <a:ext cx="9093416" cy="820615"/>
          </a:xfrm>
        </p:spPr>
        <p:txBody>
          <a:bodyPr anchor="ctr" anchorCtr="0">
            <a:normAutofit/>
          </a:bodyPr>
          <a:lstStyle>
            <a:lvl1pPr>
              <a:defRPr sz="2500" b="1" i="0" kern="0" cap="all" spc="100">
                <a:solidFill>
                  <a:schemeClr val="accent1"/>
                </a:solidFill>
              </a:defRPr>
            </a:lvl1pPr>
          </a:lstStyle>
          <a:p>
            <a:r>
              <a:rPr lang="en-US" noProof="0" dirty="0" smtClean="0"/>
              <a:t>Click to edit title</a:t>
            </a:r>
            <a:endParaRPr lang="en-US" noProof="0" dirty="0"/>
          </a:p>
        </p:txBody>
      </p:sp>
      <p:sp>
        <p:nvSpPr>
          <p:cNvPr id="3" name="Inhaltsplatzhalter 2"/>
          <p:cNvSpPr>
            <a:spLocks noGrp="1"/>
          </p:cNvSpPr>
          <p:nvPr>
            <p:ph idx="1" hasCustomPrompt="1"/>
          </p:nvPr>
        </p:nvSpPr>
        <p:spPr>
          <a:xfrm>
            <a:off x="544473" y="1423989"/>
            <a:ext cx="10729751" cy="4994397"/>
          </a:xfrm>
        </p:spPr>
        <p:txBody>
          <a:bodyPr/>
          <a:lstStyle>
            <a:lvl1pPr marL="271463" indent="-271463">
              <a:lnSpc>
                <a:spcPct val="110000"/>
              </a:lnSpc>
              <a:spcBef>
                <a:spcPts val="1176"/>
              </a:spcBef>
              <a:buFont typeface="Wingdings" charset="2"/>
              <a:buChar char="§"/>
              <a:defRPr sz="2200">
                <a:solidFill>
                  <a:schemeClr val="tx1"/>
                </a:solidFill>
              </a:defRPr>
            </a:lvl1pPr>
            <a:lvl2pPr marL="536575" indent="-273050">
              <a:lnSpc>
                <a:spcPct val="110000"/>
              </a:lnSpc>
              <a:buFont typeface="Symbol" charset="2"/>
              <a:buChar char="-"/>
              <a:defRPr sz="1800">
                <a:solidFill>
                  <a:schemeClr val="tx1"/>
                </a:solidFill>
              </a:defRPr>
            </a:lvl2pPr>
            <a:lvl3pPr marL="811213" indent="-274638">
              <a:lnSpc>
                <a:spcPct val="110000"/>
              </a:lnSpc>
              <a:buFont typeface="Wingdings" charset="2"/>
              <a:buChar char="§"/>
              <a:defRPr sz="1600">
                <a:solidFill>
                  <a:schemeClr val="tx1"/>
                </a:solidFill>
              </a:defRPr>
            </a:lvl3pPr>
            <a:lvl4pPr marL="1074738" indent="-263525">
              <a:lnSpc>
                <a:spcPct val="110000"/>
              </a:lnSpc>
              <a:buFont typeface="Symbol" charset="2"/>
              <a:buChar char="-"/>
              <a:defRPr>
                <a:solidFill>
                  <a:schemeClr val="tx1"/>
                </a:solidFill>
              </a:defRPr>
            </a:lvl4pPr>
            <a:lvl5pPr marL="1347788" indent="-273050">
              <a:lnSpc>
                <a:spcPct val="110000"/>
              </a:lnSpc>
              <a:buFont typeface="Wingdings" charset="2"/>
              <a:buChar char="§"/>
              <a:defRPr>
                <a:solidFill>
                  <a:schemeClr val="tx1"/>
                </a:solidFill>
              </a:defRPr>
            </a:lvl5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12" name="Rechteck 11"/>
          <p:cNvSpPr/>
          <p:nvPr userDrawn="1"/>
        </p:nvSpPr>
        <p:spPr>
          <a:xfrm>
            <a:off x="0" y="6606058"/>
            <a:ext cx="12192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4" name="Foliennummernplatzhalter 5"/>
          <p:cNvSpPr txBox="1">
            <a:spLocks/>
          </p:cNvSpPr>
          <p:nvPr userDrawn="1"/>
        </p:nvSpPr>
        <p:spPr>
          <a:xfrm>
            <a:off x="8893903" y="6541962"/>
            <a:ext cx="2974247"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900" b="1" smtClean="0">
                <a:latin typeface="Arial"/>
              </a:rPr>
              <a:pPr/>
              <a:t>‹#›</a:t>
            </a:fld>
            <a:endParaRPr lang="en-US" sz="900" b="1" dirty="0">
              <a:latin typeface="Arial"/>
            </a:endParaRPr>
          </a:p>
        </p:txBody>
      </p:sp>
      <p:sp>
        <p:nvSpPr>
          <p:cNvPr id="8" name="Rechteck 7"/>
          <p:cNvSpPr/>
          <p:nvPr userDrawn="1"/>
        </p:nvSpPr>
        <p:spPr>
          <a:xfrm>
            <a:off x="-5860" y="309154"/>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pic>
        <p:nvPicPr>
          <p:cNvPr id="10" name="Bild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6652" y="6660922"/>
            <a:ext cx="1077200" cy="130005"/>
          </a:xfrm>
          <a:prstGeom prst="rect">
            <a:avLst/>
          </a:prstGeom>
        </p:spPr>
      </p:pic>
    </p:spTree>
    <p:extLst>
      <p:ext uri="{BB962C8B-B14F-4D97-AF65-F5344CB8AC3E}">
        <p14:creationId xmlns:p14="http://schemas.microsoft.com/office/powerpoint/2010/main" val="256629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820801-F455-4553-96E6-6A83CCC4DD6B}" type="datetimeFigureOut">
              <a:rPr lang="nl-NL" smtClean="0"/>
              <a:t>20-5-2019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308521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72820801-F455-4553-96E6-6A83CCC4DD6B}" type="datetimeFigureOut">
              <a:rPr lang="nl-NL" smtClean="0"/>
              <a:t>20-5-2019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1083638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72820801-F455-4553-96E6-6A83CCC4DD6B}" type="datetimeFigureOut">
              <a:rPr lang="nl-NL" smtClean="0"/>
              <a:t>20-5-2019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73041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72820801-F455-4553-96E6-6A83CCC4DD6B}" type="datetimeFigureOut">
              <a:rPr lang="nl-NL" smtClean="0"/>
              <a:t>20-5-2019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3009856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20801-F455-4553-96E6-6A83CCC4DD6B}" type="datetimeFigureOut">
              <a:rPr lang="nl-NL" smtClean="0"/>
              <a:t>20-5-2019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2775844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820801-F455-4553-96E6-6A83CCC4DD6B}" type="datetimeFigureOut">
              <a:rPr lang="nl-NL" smtClean="0"/>
              <a:t>20-5-2019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230942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820801-F455-4553-96E6-6A83CCC4DD6B}" type="datetimeFigureOut">
              <a:rPr lang="nl-NL" smtClean="0"/>
              <a:t>20-5-2019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3648427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72820801-F455-4553-96E6-6A83CCC4DD6B}" type="datetimeFigureOut">
              <a:rPr lang="nl-NL" smtClean="0"/>
              <a:t>20-5-2019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1923912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72820801-F455-4553-96E6-6A83CCC4DD6B}" type="datetimeFigureOut">
              <a:rPr lang="nl-NL" smtClean="0"/>
              <a:t>20-5-2019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151486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andBlue2 - Dynamic Titles">
    <p:spTree>
      <p:nvGrpSpPr>
        <p:cNvPr id="1" name=""/>
        <p:cNvGrpSpPr/>
        <p:nvPr/>
      </p:nvGrpSpPr>
      <p:grpSpPr>
        <a:xfrm>
          <a:off x="0" y="0"/>
          <a:ext cx="0" cy="0"/>
          <a:chOff x="0" y="0"/>
          <a:chExt cx="0" cy="0"/>
        </a:xfrm>
      </p:grpSpPr>
      <p:sp>
        <p:nvSpPr>
          <p:cNvPr id="14" name="Picture Placeholder 19"/>
          <p:cNvSpPr>
            <a:spLocks noGrp="1"/>
          </p:cNvSpPr>
          <p:nvPr>
            <p:ph type="pic" sz="quarter" idx="15" hasCustomPrompt="1"/>
          </p:nvPr>
        </p:nvSpPr>
        <p:spPr>
          <a:xfrm>
            <a:off x="0" y="-7938"/>
            <a:ext cx="12192000" cy="686911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stStyle>
          <a:p>
            <a:r>
              <a:rPr lang="en-US" dirty="0" smtClean="0"/>
              <a:t>You can place an image</a:t>
            </a:r>
            <a:br>
              <a:rPr lang="en-US" dirty="0" smtClean="0"/>
            </a:br>
            <a:r>
              <a:rPr lang="en-US" dirty="0" smtClean="0"/>
              <a:t>in the white background </a:t>
            </a:r>
            <a:br>
              <a:rPr lang="en-US" dirty="0" smtClean="0"/>
            </a:br>
            <a:r>
              <a:rPr lang="en-US" dirty="0" smtClean="0"/>
              <a:t>or the blue wave graphic.</a:t>
            </a:r>
            <a:br>
              <a:rPr lang="en-US" dirty="0" smtClean="0"/>
            </a:br>
            <a:r>
              <a:rPr lang="en-US" dirty="0" smtClean="0"/>
              <a:t>Only one area may contain</a:t>
            </a:r>
            <a:br>
              <a:rPr lang="en-US" dirty="0" smtClean="0"/>
            </a:br>
            <a:r>
              <a:rPr lang="en-US" dirty="0" smtClean="0"/>
              <a:t>an image, at any one time.</a:t>
            </a:r>
          </a:p>
        </p:txBody>
      </p:sp>
      <p:sp>
        <p:nvSpPr>
          <p:cNvPr id="15" name="Picture Placeholder 2"/>
          <p:cNvSpPr>
            <a:spLocks noGrp="1"/>
          </p:cNvSpPr>
          <p:nvPr>
            <p:ph type="pic" sz="quarter" idx="16" hasCustomPrompt="1"/>
          </p:nvPr>
        </p:nvSpPr>
        <p:spPr>
          <a:xfrm>
            <a:off x="-32880" y="-7938"/>
            <a:ext cx="12224879" cy="6890596"/>
          </a:xfrm>
          <a:custGeom>
            <a:avLst/>
            <a:gdLst>
              <a:gd name="connsiteX0" fmla="*/ 0 w 9144000"/>
              <a:gd name="connsiteY0" fmla="*/ 0 h 6865938"/>
              <a:gd name="connsiteX1" fmla="*/ 9144000 w 9144000"/>
              <a:gd name="connsiteY1" fmla="*/ 0 h 6865938"/>
              <a:gd name="connsiteX2" fmla="*/ 9144000 w 9144000"/>
              <a:gd name="connsiteY2" fmla="*/ 6865938 h 6865938"/>
              <a:gd name="connsiteX3" fmla="*/ 0 w 9144000"/>
              <a:gd name="connsiteY3" fmla="*/ 6865938 h 6865938"/>
              <a:gd name="connsiteX4" fmla="*/ 0 w 9144000"/>
              <a:gd name="connsiteY4" fmla="*/ 0 h 6865938"/>
              <a:gd name="connsiteX0" fmla="*/ 2305650 w 9144000"/>
              <a:gd name="connsiteY0" fmla="*/ 2515114 h 6865938"/>
              <a:gd name="connsiteX1" fmla="*/ 9144000 w 9144000"/>
              <a:gd name="connsiteY1" fmla="*/ 0 h 6865938"/>
              <a:gd name="connsiteX2" fmla="*/ 9144000 w 9144000"/>
              <a:gd name="connsiteY2" fmla="*/ 6865938 h 6865938"/>
              <a:gd name="connsiteX3" fmla="*/ 0 w 9144000"/>
              <a:gd name="connsiteY3" fmla="*/ 6865938 h 6865938"/>
              <a:gd name="connsiteX4" fmla="*/ 2305650 w 9144000"/>
              <a:gd name="connsiteY4" fmla="*/ 2515114 h 6865938"/>
              <a:gd name="connsiteX0" fmla="*/ 2305650 w 9144000"/>
              <a:gd name="connsiteY0" fmla="*/ 2515114 h 6865938"/>
              <a:gd name="connsiteX1" fmla="*/ 9144000 w 9144000"/>
              <a:gd name="connsiteY1" fmla="*/ 0 h 6865938"/>
              <a:gd name="connsiteX2" fmla="*/ 9144000 w 9144000"/>
              <a:gd name="connsiteY2" fmla="*/ 6865938 h 6865938"/>
              <a:gd name="connsiteX3" fmla="*/ 0 w 9144000"/>
              <a:gd name="connsiteY3" fmla="*/ 6865938 h 6865938"/>
              <a:gd name="connsiteX4" fmla="*/ 2305650 w 9144000"/>
              <a:gd name="connsiteY4" fmla="*/ 2515114 h 6865938"/>
              <a:gd name="connsiteX0" fmla="*/ 2305650 w 9144000"/>
              <a:gd name="connsiteY0" fmla="*/ 2759985 h 7110809"/>
              <a:gd name="connsiteX1" fmla="*/ 4438685 w 9144000"/>
              <a:gd name="connsiteY1" fmla="*/ 1645985 h 7110809"/>
              <a:gd name="connsiteX2" fmla="*/ 9144000 w 9144000"/>
              <a:gd name="connsiteY2" fmla="*/ 244871 h 7110809"/>
              <a:gd name="connsiteX3" fmla="*/ 9144000 w 9144000"/>
              <a:gd name="connsiteY3" fmla="*/ 7110809 h 7110809"/>
              <a:gd name="connsiteX4" fmla="*/ 0 w 9144000"/>
              <a:gd name="connsiteY4" fmla="*/ 7110809 h 7110809"/>
              <a:gd name="connsiteX5" fmla="*/ 2305650 w 9144000"/>
              <a:gd name="connsiteY5" fmla="*/ 2759985 h 7110809"/>
              <a:gd name="connsiteX0" fmla="*/ 2305650 w 9144000"/>
              <a:gd name="connsiteY0" fmla="*/ 3022383 h 7373207"/>
              <a:gd name="connsiteX1" fmla="*/ 5881257 w 9144000"/>
              <a:gd name="connsiteY1" fmla="*/ 527536 h 7373207"/>
              <a:gd name="connsiteX2" fmla="*/ 9144000 w 9144000"/>
              <a:gd name="connsiteY2" fmla="*/ 507269 h 7373207"/>
              <a:gd name="connsiteX3" fmla="*/ 9144000 w 9144000"/>
              <a:gd name="connsiteY3" fmla="*/ 7373207 h 7373207"/>
              <a:gd name="connsiteX4" fmla="*/ 0 w 9144000"/>
              <a:gd name="connsiteY4" fmla="*/ 7373207 h 7373207"/>
              <a:gd name="connsiteX5" fmla="*/ 2305650 w 9144000"/>
              <a:gd name="connsiteY5" fmla="*/ 3022383 h 7373207"/>
              <a:gd name="connsiteX0" fmla="*/ 12329 w 9144000"/>
              <a:gd name="connsiteY0" fmla="*/ 6215591 h 7373207"/>
              <a:gd name="connsiteX1" fmla="*/ 5881257 w 9144000"/>
              <a:gd name="connsiteY1" fmla="*/ 527536 h 7373207"/>
              <a:gd name="connsiteX2" fmla="*/ 9144000 w 9144000"/>
              <a:gd name="connsiteY2" fmla="*/ 507269 h 7373207"/>
              <a:gd name="connsiteX3" fmla="*/ 9144000 w 9144000"/>
              <a:gd name="connsiteY3" fmla="*/ 7373207 h 7373207"/>
              <a:gd name="connsiteX4" fmla="*/ 0 w 9144000"/>
              <a:gd name="connsiteY4" fmla="*/ 7373207 h 7373207"/>
              <a:gd name="connsiteX5" fmla="*/ 12329 w 9144000"/>
              <a:gd name="connsiteY5" fmla="*/ 6215591 h 7373207"/>
              <a:gd name="connsiteX0" fmla="*/ 12329 w 9144000"/>
              <a:gd name="connsiteY0" fmla="*/ 6215591 h 7373207"/>
              <a:gd name="connsiteX1" fmla="*/ 5881257 w 9144000"/>
              <a:gd name="connsiteY1" fmla="*/ 527536 h 7373207"/>
              <a:gd name="connsiteX2" fmla="*/ 9144000 w 9144000"/>
              <a:gd name="connsiteY2" fmla="*/ 507269 h 7373207"/>
              <a:gd name="connsiteX3" fmla="*/ 9144000 w 9144000"/>
              <a:gd name="connsiteY3" fmla="*/ 7373207 h 7373207"/>
              <a:gd name="connsiteX4" fmla="*/ 0 w 9144000"/>
              <a:gd name="connsiteY4" fmla="*/ 7373207 h 7373207"/>
              <a:gd name="connsiteX5" fmla="*/ 12329 w 9144000"/>
              <a:gd name="connsiteY5" fmla="*/ 6215591 h 7373207"/>
              <a:gd name="connsiteX0" fmla="*/ 15637 w 9147308"/>
              <a:gd name="connsiteY0" fmla="*/ 6215591 h 7373207"/>
              <a:gd name="connsiteX1" fmla="*/ 5884565 w 9147308"/>
              <a:gd name="connsiteY1" fmla="*/ 527536 h 7373207"/>
              <a:gd name="connsiteX2" fmla="*/ 9147308 w 9147308"/>
              <a:gd name="connsiteY2" fmla="*/ 507269 h 7373207"/>
              <a:gd name="connsiteX3" fmla="*/ 9147308 w 9147308"/>
              <a:gd name="connsiteY3" fmla="*/ 7373207 h 7373207"/>
              <a:gd name="connsiteX4" fmla="*/ 3308 w 9147308"/>
              <a:gd name="connsiteY4" fmla="*/ 7373207 h 7373207"/>
              <a:gd name="connsiteX5" fmla="*/ 15637 w 9147308"/>
              <a:gd name="connsiteY5" fmla="*/ 6215591 h 7373207"/>
              <a:gd name="connsiteX0" fmla="*/ 15637 w 9147308"/>
              <a:gd name="connsiteY0" fmla="*/ 5876568 h 7034184"/>
              <a:gd name="connsiteX1" fmla="*/ 5884565 w 9147308"/>
              <a:gd name="connsiteY1" fmla="*/ 188513 h 7034184"/>
              <a:gd name="connsiteX2" fmla="*/ 9147308 w 9147308"/>
              <a:gd name="connsiteY2" fmla="*/ 168246 h 7034184"/>
              <a:gd name="connsiteX3" fmla="*/ 9147308 w 9147308"/>
              <a:gd name="connsiteY3" fmla="*/ 7034184 h 7034184"/>
              <a:gd name="connsiteX4" fmla="*/ 3308 w 9147308"/>
              <a:gd name="connsiteY4" fmla="*/ 7034184 h 7034184"/>
              <a:gd name="connsiteX5" fmla="*/ 15637 w 9147308"/>
              <a:gd name="connsiteY5" fmla="*/ 5876568 h 7034184"/>
              <a:gd name="connsiteX0" fmla="*/ 15637 w 9147308"/>
              <a:gd name="connsiteY0" fmla="*/ 5708322 h 6865938"/>
              <a:gd name="connsiteX1" fmla="*/ 5884565 w 9147308"/>
              <a:gd name="connsiteY1" fmla="*/ 20267 h 6865938"/>
              <a:gd name="connsiteX2" fmla="*/ 9147308 w 9147308"/>
              <a:gd name="connsiteY2" fmla="*/ 0 h 6865938"/>
              <a:gd name="connsiteX3" fmla="*/ 9147308 w 9147308"/>
              <a:gd name="connsiteY3" fmla="*/ 6865938 h 6865938"/>
              <a:gd name="connsiteX4" fmla="*/ 3308 w 9147308"/>
              <a:gd name="connsiteY4" fmla="*/ 6865938 h 6865938"/>
              <a:gd name="connsiteX5" fmla="*/ 15637 w 9147308"/>
              <a:gd name="connsiteY5" fmla="*/ 5708322 h 6865938"/>
              <a:gd name="connsiteX0" fmla="*/ 15637 w 9147308"/>
              <a:gd name="connsiteY0" fmla="*/ 5712713 h 6870329"/>
              <a:gd name="connsiteX1" fmla="*/ 5909225 w 9147308"/>
              <a:gd name="connsiteY1" fmla="*/ 0 h 6870329"/>
              <a:gd name="connsiteX2" fmla="*/ 9147308 w 9147308"/>
              <a:gd name="connsiteY2" fmla="*/ 4391 h 6870329"/>
              <a:gd name="connsiteX3" fmla="*/ 9147308 w 9147308"/>
              <a:gd name="connsiteY3" fmla="*/ 6870329 h 6870329"/>
              <a:gd name="connsiteX4" fmla="*/ 3308 w 9147308"/>
              <a:gd name="connsiteY4" fmla="*/ 6870329 h 6870329"/>
              <a:gd name="connsiteX5" fmla="*/ 15637 w 9147308"/>
              <a:gd name="connsiteY5" fmla="*/ 5712713 h 6870329"/>
              <a:gd name="connsiteX0" fmla="*/ 15637 w 9147308"/>
              <a:gd name="connsiteY0" fmla="*/ 5712713 h 6870329"/>
              <a:gd name="connsiteX1" fmla="*/ 5909225 w 9147308"/>
              <a:gd name="connsiteY1" fmla="*/ 0 h 6870329"/>
              <a:gd name="connsiteX2" fmla="*/ 9147308 w 9147308"/>
              <a:gd name="connsiteY2" fmla="*/ 4391 h 6870329"/>
              <a:gd name="connsiteX3" fmla="*/ 9147308 w 9147308"/>
              <a:gd name="connsiteY3" fmla="*/ 6870329 h 6870329"/>
              <a:gd name="connsiteX4" fmla="*/ 3308 w 9147308"/>
              <a:gd name="connsiteY4" fmla="*/ 6870329 h 6870329"/>
              <a:gd name="connsiteX5" fmla="*/ 15637 w 9147308"/>
              <a:gd name="connsiteY5" fmla="*/ 5712713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24659 w 9144000"/>
              <a:gd name="connsiteY0" fmla="*/ 6094911 h 6870329"/>
              <a:gd name="connsiteX1" fmla="*/ 5905917 w 9144000"/>
              <a:gd name="connsiteY1" fmla="*/ 0 h 6870329"/>
              <a:gd name="connsiteX2" fmla="*/ 9144000 w 9144000"/>
              <a:gd name="connsiteY2" fmla="*/ 4391 h 6870329"/>
              <a:gd name="connsiteX3" fmla="*/ 9144000 w 9144000"/>
              <a:gd name="connsiteY3" fmla="*/ 6870329 h 6870329"/>
              <a:gd name="connsiteX4" fmla="*/ 0 w 9144000"/>
              <a:gd name="connsiteY4" fmla="*/ 6870329 h 6870329"/>
              <a:gd name="connsiteX5" fmla="*/ 24659 w 9144000"/>
              <a:gd name="connsiteY5" fmla="*/ 6094911 h 6870329"/>
              <a:gd name="connsiteX0" fmla="*/ 6474 w 9150474"/>
              <a:gd name="connsiteY0" fmla="*/ 6107240 h 6870329"/>
              <a:gd name="connsiteX1" fmla="*/ 5912391 w 9150474"/>
              <a:gd name="connsiteY1" fmla="*/ 0 h 6870329"/>
              <a:gd name="connsiteX2" fmla="*/ 9150474 w 9150474"/>
              <a:gd name="connsiteY2" fmla="*/ 4391 h 6870329"/>
              <a:gd name="connsiteX3" fmla="*/ 9150474 w 9150474"/>
              <a:gd name="connsiteY3" fmla="*/ 6870329 h 6870329"/>
              <a:gd name="connsiteX4" fmla="*/ 6474 w 9150474"/>
              <a:gd name="connsiteY4" fmla="*/ 6870329 h 6870329"/>
              <a:gd name="connsiteX5" fmla="*/ 6474 w 9150474"/>
              <a:gd name="connsiteY5" fmla="*/ 6107240 h 6870329"/>
              <a:gd name="connsiteX0" fmla="*/ 3614 w 9172273"/>
              <a:gd name="connsiteY0" fmla="*/ 6119569 h 6870329"/>
              <a:gd name="connsiteX1" fmla="*/ 5934190 w 9172273"/>
              <a:gd name="connsiteY1" fmla="*/ 0 h 6870329"/>
              <a:gd name="connsiteX2" fmla="*/ 9172273 w 9172273"/>
              <a:gd name="connsiteY2" fmla="*/ 4391 h 6870329"/>
              <a:gd name="connsiteX3" fmla="*/ 9172273 w 9172273"/>
              <a:gd name="connsiteY3" fmla="*/ 6870329 h 6870329"/>
              <a:gd name="connsiteX4" fmla="*/ 28273 w 9172273"/>
              <a:gd name="connsiteY4" fmla="*/ 6870329 h 6870329"/>
              <a:gd name="connsiteX5" fmla="*/ 3614 w 9172273"/>
              <a:gd name="connsiteY5" fmla="*/ 6119569 h 6870329"/>
              <a:gd name="connsiteX0" fmla="*/ 357 w 9169016"/>
              <a:gd name="connsiteY0" fmla="*/ 6119569 h 6870329"/>
              <a:gd name="connsiteX1" fmla="*/ 5930933 w 9169016"/>
              <a:gd name="connsiteY1" fmla="*/ 0 h 6870329"/>
              <a:gd name="connsiteX2" fmla="*/ 9169016 w 9169016"/>
              <a:gd name="connsiteY2" fmla="*/ 4391 h 6870329"/>
              <a:gd name="connsiteX3" fmla="*/ 9169016 w 9169016"/>
              <a:gd name="connsiteY3" fmla="*/ 6870329 h 6870329"/>
              <a:gd name="connsiteX4" fmla="*/ 25016 w 9169016"/>
              <a:gd name="connsiteY4" fmla="*/ 6870329 h 6870329"/>
              <a:gd name="connsiteX5" fmla="*/ 357 w 9169016"/>
              <a:gd name="connsiteY5" fmla="*/ 6119569 h 6870329"/>
              <a:gd name="connsiteX0" fmla="*/ 547 w 9156876"/>
              <a:gd name="connsiteY0" fmla="*/ 6107240 h 6870329"/>
              <a:gd name="connsiteX1" fmla="*/ 5918793 w 9156876"/>
              <a:gd name="connsiteY1" fmla="*/ 0 h 6870329"/>
              <a:gd name="connsiteX2" fmla="*/ 9156876 w 9156876"/>
              <a:gd name="connsiteY2" fmla="*/ 4391 h 6870329"/>
              <a:gd name="connsiteX3" fmla="*/ 9156876 w 9156876"/>
              <a:gd name="connsiteY3" fmla="*/ 6870329 h 6870329"/>
              <a:gd name="connsiteX4" fmla="*/ 12876 w 9156876"/>
              <a:gd name="connsiteY4" fmla="*/ 6870329 h 6870329"/>
              <a:gd name="connsiteX5" fmla="*/ 547 w 9156876"/>
              <a:gd name="connsiteY5" fmla="*/ 6107240 h 6870329"/>
              <a:gd name="connsiteX0" fmla="*/ 547 w 9156876"/>
              <a:gd name="connsiteY0" fmla="*/ 6102849 h 6865938"/>
              <a:gd name="connsiteX1" fmla="*/ 5869475 w 9156876"/>
              <a:gd name="connsiteY1" fmla="*/ 7938 h 6865938"/>
              <a:gd name="connsiteX2" fmla="*/ 9156876 w 9156876"/>
              <a:gd name="connsiteY2" fmla="*/ 0 h 6865938"/>
              <a:gd name="connsiteX3" fmla="*/ 9156876 w 9156876"/>
              <a:gd name="connsiteY3" fmla="*/ 6865938 h 6865938"/>
              <a:gd name="connsiteX4" fmla="*/ 12876 w 9156876"/>
              <a:gd name="connsiteY4" fmla="*/ 6865938 h 6865938"/>
              <a:gd name="connsiteX5" fmla="*/ 547 w 9156876"/>
              <a:gd name="connsiteY5" fmla="*/ 6102849 h 6865938"/>
              <a:gd name="connsiteX0" fmla="*/ 547 w 9156876"/>
              <a:gd name="connsiteY0" fmla="*/ 6102849 h 6865938"/>
              <a:gd name="connsiteX1" fmla="*/ 5869475 w 9156876"/>
              <a:gd name="connsiteY1" fmla="*/ 7938 h 6865938"/>
              <a:gd name="connsiteX2" fmla="*/ 9156876 w 9156876"/>
              <a:gd name="connsiteY2" fmla="*/ 0 h 6865938"/>
              <a:gd name="connsiteX3" fmla="*/ 9156876 w 9156876"/>
              <a:gd name="connsiteY3" fmla="*/ 6865938 h 6865938"/>
              <a:gd name="connsiteX4" fmla="*/ 12876 w 9156876"/>
              <a:gd name="connsiteY4" fmla="*/ 6865938 h 6865938"/>
              <a:gd name="connsiteX5" fmla="*/ 547 w 9156876"/>
              <a:gd name="connsiteY5" fmla="*/ 6102849 h 6865938"/>
              <a:gd name="connsiteX0" fmla="*/ 12330 w 9168659"/>
              <a:gd name="connsiteY0" fmla="*/ 6102849 h 6890596"/>
              <a:gd name="connsiteX1" fmla="*/ 5881258 w 9168659"/>
              <a:gd name="connsiteY1" fmla="*/ 7938 h 6890596"/>
              <a:gd name="connsiteX2" fmla="*/ 9168659 w 9168659"/>
              <a:gd name="connsiteY2" fmla="*/ 0 h 6890596"/>
              <a:gd name="connsiteX3" fmla="*/ 9168659 w 9168659"/>
              <a:gd name="connsiteY3" fmla="*/ 6865938 h 6890596"/>
              <a:gd name="connsiteX4" fmla="*/ 0 w 9168659"/>
              <a:gd name="connsiteY4" fmla="*/ 6890596 h 6890596"/>
              <a:gd name="connsiteX5" fmla="*/ 12330 w 9168659"/>
              <a:gd name="connsiteY5" fmla="*/ 6102849 h 689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8659" h="6890596">
                <a:moveTo>
                  <a:pt x="12330" y="6102849"/>
                </a:moveTo>
                <a:cubicBezTo>
                  <a:pt x="3834531" y="4822176"/>
                  <a:pt x="4988127" y="2424420"/>
                  <a:pt x="5881258" y="7938"/>
                </a:cubicBezTo>
                <a:lnTo>
                  <a:pt x="9168659" y="0"/>
                </a:lnTo>
                <a:lnTo>
                  <a:pt x="9168659" y="6865938"/>
                </a:lnTo>
                <a:lnTo>
                  <a:pt x="0" y="6890596"/>
                </a:lnTo>
                <a:cubicBezTo>
                  <a:pt x="4110" y="6504724"/>
                  <a:pt x="8220" y="6538037"/>
                  <a:pt x="12330" y="6102849"/>
                </a:cubicBezTo>
                <a:close/>
              </a:path>
            </a:pathLst>
          </a:custGeom>
          <a:blipFill rotWithShape="1">
            <a:blip r:embed="rId2" cstate="email">
              <a:extLst>
                <a:ext uri="{28A0092B-C50C-407E-A947-70E740481C1C}">
                  <a14:useLocalDpi xmlns:a14="http://schemas.microsoft.com/office/drawing/2010/main"/>
                </a:ext>
              </a:extLst>
            </a:blip>
            <a:stretch>
              <a:fillRect/>
            </a:stretch>
          </a:blipFill>
        </p:spPr>
        <p:txBody>
          <a:bodyPr vert="horz"/>
          <a:lstStyle>
            <a:lvl1pPr marL="0" indent="0">
              <a:buNone/>
              <a:defRPr/>
            </a:lvl1pPr>
          </a:lstStyle>
          <a:p>
            <a:r>
              <a:rPr lang="en-US" dirty="0" smtClean="0"/>
              <a:t> </a:t>
            </a:r>
            <a:endParaRPr lang="en-US" dirty="0"/>
          </a:p>
        </p:txBody>
      </p:sp>
      <p:sp>
        <p:nvSpPr>
          <p:cNvPr id="16" name="Picture Placeholder 27"/>
          <p:cNvSpPr>
            <a:spLocks noGrp="1"/>
          </p:cNvSpPr>
          <p:nvPr>
            <p:ph type="pic" sz="quarter" idx="17" hasCustomPrompt="1"/>
          </p:nvPr>
        </p:nvSpPr>
        <p:spPr>
          <a:xfrm>
            <a:off x="10025884" y="390768"/>
            <a:ext cx="1713833" cy="493232"/>
          </a:xfrm>
          <a:prstGeom prst="rect">
            <a:avLst/>
          </a:prstGeom>
          <a:blipFill rotWithShape="1">
            <a:blip r:embed="rId3" cstate="email">
              <a:extLst>
                <a:ext uri="{28A0092B-C50C-407E-A947-70E740481C1C}">
                  <a14:useLocalDpi xmlns:a14="http://schemas.microsoft.com/office/drawing/2010/main"/>
                </a:ext>
              </a:extLst>
            </a:blip>
            <a:stretch>
              <a:fillRect/>
            </a:stretch>
          </a:blipFill>
        </p:spPr>
        <p:txBody>
          <a:bodyPr vert="horz"/>
          <a:lstStyle>
            <a:lvl1pPr marL="0" indent="0">
              <a:buNone/>
              <a:defRPr/>
            </a:lvl1pPr>
          </a:lstStyle>
          <a:p>
            <a:r>
              <a:rPr lang="en-US" dirty="0" smtClean="0"/>
              <a:t> </a:t>
            </a:r>
            <a:endParaRPr lang="en-US" dirty="0"/>
          </a:p>
        </p:txBody>
      </p:sp>
      <p:sp>
        <p:nvSpPr>
          <p:cNvPr id="9" name="Text Placeholder 16"/>
          <p:cNvSpPr>
            <a:spLocks noGrp="1"/>
          </p:cNvSpPr>
          <p:nvPr>
            <p:ph type="body" sz="quarter" idx="10" hasCustomPrompt="1"/>
          </p:nvPr>
        </p:nvSpPr>
        <p:spPr>
          <a:xfrm>
            <a:off x="5531741" y="3335147"/>
            <a:ext cx="6188243" cy="850909"/>
          </a:xfrm>
          <a:prstGeom prst="rect">
            <a:avLst/>
          </a:prstGeom>
        </p:spPr>
        <p:txBody>
          <a:bodyPr vert="horz" wrap="none" lIns="0"/>
          <a:lstStyle>
            <a:lvl1pPr marL="0" indent="0">
              <a:buNone/>
              <a:defRPr sz="4800" b="1">
                <a:solidFill>
                  <a:srgbClr val="FFFFFF"/>
                </a:solidFill>
              </a:defRPr>
            </a:lvl1pPr>
          </a:lstStyle>
          <a:p>
            <a:pPr lvl="0"/>
            <a:r>
              <a:rPr lang="en-US" dirty="0" smtClean="0"/>
              <a:t>Title Heading 1</a:t>
            </a:r>
            <a:endParaRPr lang="en-US" dirty="0"/>
          </a:p>
        </p:txBody>
      </p:sp>
      <p:sp>
        <p:nvSpPr>
          <p:cNvPr id="17" name="Text Placeholder 16"/>
          <p:cNvSpPr>
            <a:spLocks noGrp="1"/>
          </p:cNvSpPr>
          <p:nvPr>
            <p:ph type="body" sz="quarter" idx="11" hasCustomPrompt="1"/>
          </p:nvPr>
        </p:nvSpPr>
        <p:spPr>
          <a:xfrm>
            <a:off x="6313715" y="3979923"/>
            <a:ext cx="4765524" cy="850909"/>
          </a:xfrm>
          <a:prstGeom prst="rect">
            <a:avLst/>
          </a:prstGeom>
        </p:spPr>
        <p:txBody>
          <a:bodyPr vert="horz" wrap="none" lIns="0"/>
          <a:lstStyle>
            <a:lvl1pPr marL="0" indent="0">
              <a:buNone/>
              <a:defRPr sz="4800" b="1" baseline="0">
                <a:solidFill>
                  <a:srgbClr val="FFFFFF"/>
                </a:solidFill>
              </a:defRPr>
            </a:lvl1pPr>
          </a:lstStyle>
          <a:p>
            <a:pPr lvl="0"/>
            <a:r>
              <a:rPr lang="en-US" dirty="0" smtClean="0"/>
              <a:t>Title Heading 2</a:t>
            </a:r>
            <a:endParaRPr lang="en-US" dirty="0"/>
          </a:p>
        </p:txBody>
      </p:sp>
      <p:sp>
        <p:nvSpPr>
          <p:cNvPr id="18" name="Text Placeholder 16"/>
          <p:cNvSpPr>
            <a:spLocks noGrp="1"/>
          </p:cNvSpPr>
          <p:nvPr>
            <p:ph type="body" sz="quarter" idx="12" hasCustomPrompt="1"/>
          </p:nvPr>
        </p:nvSpPr>
        <p:spPr>
          <a:xfrm>
            <a:off x="5950355" y="4686445"/>
            <a:ext cx="5467552" cy="718047"/>
          </a:xfrm>
          <a:prstGeom prst="rect">
            <a:avLst/>
          </a:prstGeom>
        </p:spPr>
        <p:txBody>
          <a:bodyPr vert="horz" wrap="none" lIns="0"/>
          <a:lstStyle>
            <a:lvl1pPr marL="0" indent="0">
              <a:buNone/>
              <a:defRPr sz="3500" b="0">
                <a:solidFill>
                  <a:srgbClr val="FFFFFF"/>
                </a:solidFill>
              </a:defRPr>
            </a:lvl1pPr>
          </a:lstStyle>
          <a:p>
            <a:pPr lvl="0"/>
            <a:r>
              <a:rPr lang="en-US" dirty="0" smtClean="0"/>
              <a:t>Title Heading 3</a:t>
            </a:r>
            <a:endParaRPr lang="en-US" dirty="0"/>
          </a:p>
        </p:txBody>
      </p:sp>
      <p:sp>
        <p:nvSpPr>
          <p:cNvPr id="19" name="Text Placeholder 16"/>
          <p:cNvSpPr>
            <a:spLocks noGrp="1"/>
          </p:cNvSpPr>
          <p:nvPr>
            <p:ph type="body" sz="quarter" idx="13" hasCustomPrompt="1"/>
          </p:nvPr>
        </p:nvSpPr>
        <p:spPr>
          <a:xfrm>
            <a:off x="2331589" y="5994452"/>
            <a:ext cx="9388395" cy="447376"/>
          </a:xfrm>
          <a:prstGeom prst="rect">
            <a:avLst/>
          </a:prstGeom>
        </p:spPr>
        <p:txBody>
          <a:bodyPr vert="horz" wrap="none" lIns="0"/>
          <a:lstStyle>
            <a:lvl1pPr marL="0" indent="0">
              <a:buNone/>
              <a:defRPr sz="2200" b="1">
                <a:solidFill>
                  <a:srgbClr val="FFFFFF"/>
                </a:solidFill>
              </a:defRPr>
            </a:lvl1pPr>
          </a:lstStyle>
          <a:p>
            <a:pPr lvl="0"/>
            <a:r>
              <a:rPr lang="en-US" dirty="0" smtClean="0"/>
              <a:t>Date</a:t>
            </a:r>
            <a:endParaRPr lang="en-US" dirty="0"/>
          </a:p>
        </p:txBody>
      </p:sp>
    </p:spTree>
    <p:extLst>
      <p:ext uri="{BB962C8B-B14F-4D97-AF65-F5344CB8AC3E}">
        <p14:creationId xmlns:p14="http://schemas.microsoft.com/office/powerpoint/2010/main" val="243485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1" name="Rechteck 20"/>
          <p:cNvSpPr/>
          <p:nvPr userDrawn="1"/>
        </p:nvSpPr>
        <p:spPr>
          <a:xfrm>
            <a:off x="0" y="6606058"/>
            <a:ext cx="12192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 name="Titel 1"/>
          <p:cNvSpPr>
            <a:spLocks noGrp="1"/>
          </p:cNvSpPr>
          <p:nvPr>
            <p:ph type="title" hasCustomPrompt="1"/>
          </p:nvPr>
        </p:nvSpPr>
        <p:spPr>
          <a:xfrm>
            <a:off x="544473" y="334964"/>
            <a:ext cx="9093417" cy="820615"/>
          </a:xfrm>
        </p:spPr>
        <p:txBody>
          <a:bodyPr>
            <a:normAutofit/>
          </a:bodyPr>
          <a:lstStyle>
            <a:lvl1pPr>
              <a:defRPr sz="2500" b="1" kern="0" cap="all" spc="100">
                <a:solidFill>
                  <a:srgbClr val="00AEF0"/>
                </a:solidFill>
              </a:defRPr>
            </a:lvl1pPr>
          </a:lstStyle>
          <a:p>
            <a:r>
              <a:rPr lang="en-US" noProof="0" dirty="0" smtClean="0"/>
              <a:t>Click to edit title</a:t>
            </a:r>
            <a:endParaRPr lang="en-US" noProof="0" dirty="0"/>
          </a:p>
        </p:txBody>
      </p:sp>
      <p:sp>
        <p:nvSpPr>
          <p:cNvPr id="3" name="Inhaltsplatzhalter 2"/>
          <p:cNvSpPr>
            <a:spLocks noGrp="1"/>
          </p:cNvSpPr>
          <p:nvPr>
            <p:ph sz="half" idx="1" hasCustomPrompt="1"/>
          </p:nvPr>
        </p:nvSpPr>
        <p:spPr>
          <a:xfrm>
            <a:off x="557499" y="1423989"/>
            <a:ext cx="5384800" cy="4994397"/>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4" name="Inhaltsplatzhalter 3"/>
          <p:cNvSpPr>
            <a:spLocks noGrp="1"/>
          </p:cNvSpPr>
          <p:nvPr>
            <p:ph sz="half" idx="2" hasCustomPrompt="1"/>
          </p:nvPr>
        </p:nvSpPr>
        <p:spPr>
          <a:xfrm>
            <a:off x="6145499" y="1423989"/>
            <a:ext cx="5128724" cy="4994397"/>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15" name="Foliennummernplatzhalter 5"/>
          <p:cNvSpPr txBox="1">
            <a:spLocks/>
          </p:cNvSpPr>
          <p:nvPr userDrawn="1"/>
        </p:nvSpPr>
        <p:spPr>
          <a:xfrm>
            <a:off x="8893903" y="6541962"/>
            <a:ext cx="2974247"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900" b="1" smtClean="0">
                <a:latin typeface="Arial"/>
              </a:rPr>
              <a:pPr/>
              <a:t>‹#›</a:t>
            </a:fld>
            <a:endParaRPr lang="en-US" sz="900" dirty="0">
              <a:latin typeface="Arial"/>
            </a:endParaRPr>
          </a:p>
        </p:txBody>
      </p:sp>
      <p:sp>
        <p:nvSpPr>
          <p:cNvPr id="11" name="Rechteck 10"/>
          <p:cNvSpPr/>
          <p:nvPr userDrawn="1"/>
        </p:nvSpPr>
        <p:spPr>
          <a:xfrm>
            <a:off x="-5860" y="309154"/>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pic>
        <p:nvPicPr>
          <p:cNvPr id="10" name="Bild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183921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Rechteck 14"/>
          <p:cNvSpPr/>
          <p:nvPr userDrawn="1"/>
        </p:nvSpPr>
        <p:spPr>
          <a:xfrm>
            <a:off x="0" y="6606058"/>
            <a:ext cx="12192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 name="Titel 1"/>
          <p:cNvSpPr>
            <a:spLocks noGrp="1"/>
          </p:cNvSpPr>
          <p:nvPr>
            <p:ph type="title" hasCustomPrompt="1"/>
          </p:nvPr>
        </p:nvSpPr>
        <p:spPr>
          <a:xfrm>
            <a:off x="544473" y="334801"/>
            <a:ext cx="9093417" cy="820615"/>
          </a:xfrm>
        </p:spPr>
        <p:txBody>
          <a:bodyPr>
            <a:normAutofit/>
          </a:bodyPr>
          <a:lstStyle>
            <a:lvl1pPr>
              <a:defRPr sz="2500" b="1" i="0" kern="0" cap="all" spc="100">
                <a:solidFill>
                  <a:srgbClr val="00AEF0"/>
                </a:solidFill>
              </a:defRPr>
            </a:lvl1pPr>
          </a:lstStyle>
          <a:p>
            <a:r>
              <a:rPr lang="en-US" noProof="0" dirty="0" smtClean="0"/>
              <a:t>Click to edit title</a:t>
            </a:r>
            <a:endParaRPr lang="en-US" noProof="1"/>
          </a:p>
        </p:txBody>
      </p:sp>
      <p:sp>
        <p:nvSpPr>
          <p:cNvPr id="18" name="Foliennummernplatzhalter 5"/>
          <p:cNvSpPr txBox="1">
            <a:spLocks/>
          </p:cNvSpPr>
          <p:nvPr userDrawn="1"/>
        </p:nvSpPr>
        <p:spPr>
          <a:xfrm>
            <a:off x="8893903" y="6541962"/>
            <a:ext cx="2974247"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900" b="1" smtClean="0">
                <a:latin typeface="Arial"/>
              </a:rPr>
              <a:pPr/>
              <a:t>‹#›</a:t>
            </a:fld>
            <a:endParaRPr lang="en-US" sz="900" dirty="0">
              <a:latin typeface="Arial"/>
            </a:endParaRPr>
          </a:p>
        </p:txBody>
      </p:sp>
      <p:sp>
        <p:nvSpPr>
          <p:cNvPr id="7" name="Rechteck 6"/>
          <p:cNvSpPr/>
          <p:nvPr userDrawn="1"/>
        </p:nvSpPr>
        <p:spPr>
          <a:xfrm>
            <a:off x="-5860" y="309154"/>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pic>
        <p:nvPicPr>
          <p:cNvPr id="9" name="Bild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186276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5" name="Rechteck 14"/>
          <p:cNvSpPr/>
          <p:nvPr userDrawn="1"/>
        </p:nvSpPr>
        <p:spPr>
          <a:xfrm>
            <a:off x="0" y="6606058"/>
            <a:ext cx="12192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4" name="Foliennummernplatzhalter 5"/>
          <p:cNvSpPr txBox="1">
            <a:spLocks/>
          </p:cNvSpPr>
          <p:nvPr userDrawn="1"/>
        </p:nvSpPr>
        <p:spPr>
          <a:xfrm>
            <a:off x="8893903" y="6541962"/>
            <a:ext cx="2974247"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900" b="1" smtClean="0">
                <a:latin typeface="Arial"/>
              </a:rPr>
              <a:pPr/>
              <a:t>‹#›</a:t>
            </a:fld>
            <a:endParaRPr lang="en-US" sz="900" dirty="0">
              <a:latin typeface="Arial"/>
            </a:endParaRPr>
          </a:p>
        </p:txBody>
      </p:sp>
      <p:pic>
        <p:nvPicPr>
          <p:cNvPr id="6" name="Bild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358069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481" y="1392237"/>
            <a:ext cx="11183999" cy="4751999"/>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1" y="2012950"/>
            <a:ext cx="8783999" cy="1620000"/>
          </a:xfrm>
          <a:solidFill>
            <a:schemeClr val="accent1">
              <a:alpha val="95000"/>
            </a:schemeClr>
          </a:solidFill>
          <a:ln>
            <a:noFill/>
          </a:ln>
        </p:spPr>
        <p:txBody>
          <a:bodyPr lIns="540000" tIns="180000" rIns="180000" bIns="180000" anchor="ctr" anchorCtr="0">
            <a:noAutofit/>
          </a:bodyPr>
          <a:lstStyle>
            <a:lvl1pPr>
              <a:lnSpc>
                <a:spcPct val="100000"/>
              </a:lnSpc>
              <a:defRPr sz="3200" b="1" cap="none" spc="100" baseline="0">
                <a:solidFill>
                  <a:schemeClr val="bg1"/>
                </a:solidFil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1" y="3695375"/>
            <a:ext cx="8783999" cy="429166"/>
          </a:xfrm>
          <a:solidFill>
            <a:schemeClr val="accent1">
              <a:alpha val="95000"/>
            </a:schemeClr>
          </a:solidFill>
          <a:ln>
            <a:noFill/>
          </a:ln>
        </p:spPr>
        <p:txBody>
          <a:bodyPr lIns="540000" tIns="180000" rIns="180000" bIns="180000" anchor="ctr" anchorCtr="0">
            <a:noAutofit/>
          </a:bodyPr>
          <a:lstStyle>
            <a:lvl1pPr marL="0" indent="0" algn="l">
              <a:buNone/>
              <a:defRPr sz="1300" b="1"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subtitle</a:t>
            </a:r>
            <a:endParaRPr lang="en-US" noProof="0" dirty="0"/>
          </a:p>
        </p:txBody>
      </p:sp>
      <p:sp>
        <p:nvSpPr>
          <p:cNvPr id="5" name="Rechteck 4"/>
          <p:cNvSpPr/>
          <p:nvPr userDrawn="1"/>
        </p:nvSpPr>
        <p:spPr>
          <a:xfrm>
            <a:off x="12095999" y="2028298"/>
            <a:ext cx="96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Bildplatzhalter 6"/>
          <p:cNvSpPr>
            <a:spLocks noGrp="1"/>
          </p:cNvSpPr>
          <p:nvPr>
            <p:ph type="pic" sz="quarter" idx="10"/>
          </p:nvPr>
        </p:nvSpPr>
        <p:spPr>
          <a:xfrm>
            <a:off x="8982177"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sp>
        <p:nvSpPr>
          <p:cNvPr id="10" name="Bildplatzhalter 6"/>
          <p:cNvSpPr>
            <a:spLocks noGrp="1"/>
          </p:cNvSpPr>
          <p:nvPr>
            <p:ph type="pic" sz="quarter" idx="17"/>
          </p:nvPr>
        </p:nvSpPr>
        <p:spPr>
          <a:xfrm>
            <a:off x="6252837"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pic>
        <p:nvPicPr>
          <p:cNvPr id="11" name="Bild 7"/>
          <p:cNvPicPr>
            <a:picLocks noChangeAspect="1"/>
          </p:cNvPicPr>
          <p:nvPr userDrawn="1"/>
        </p:nvPicPr>
        <p:blipFill>
          <a:blip r:embed="rId2"/>
          <a:stretch>
            <a:fillRect/>
          </a:stretch>
        </p:blipFill>
        <p:spPr>
          <a:xfrm>
            <a:off x="534080" y="6331197"/>
            <a:ext cx="1436458" cy="181173"/>
          </a:xfrm>
          <a:prstGeom prst="rect">
            <a:avLst/>
          </a:prstGeom>
        </p:spPr>
      </p:pic>
    </p:spTree>
    <p:extLst>
      <p:ext uri="{BB962C8B-B14F-4D97-AF65-F5344CB8AC3E}">
        <p14:creationId xmlns:p14="http://schemas.microsoft.com/office/powerpoint/2010/main" val="395347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981200"/>
            <a:ext cx="4826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1981200"/>
            <a:ext cx="4826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4800" y="4114800"/>
            <a:ext cx="985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8400"/>
            <a:ext cx="2438400" cy="457200"/>
          </a:xfrm>
          <a:prstGeom prst="rect">
            <a:avLst/>
          </a:prstGeom>
        </p:spPr>
        <p:txBody>
          <a:bodyPr/>
          <a:lstStyle>
            <a:lvl1pPr>
              <a:defRPr/>
            </a:lvl1pPr>
          </a:lstStyle>
          <a:p>
            <a:endParaRPr lang="en-US" dirty="0"/>
          </a:p>
        </p:txBody>
      </p:sp>
      <p:sp>
        <p:nvSpPr>
          <p:cNvPr id="7" name="Footer Placeholder 6"/>
          <p:cNvSpPr>
            <a:spLocks noGrp="1"/>
          </p:cNvSpPr>
          <p:nvPr>
            <p:ph type="ftr" sz="quarter" idx="11"/>
          </p:nvPr>
        </p:nvSpPr>
        <p:spPr>
          <a:xfrm>
            <a:off x="3352800" y="6248400"/>
            <a:ext cx="4064000" cy="457200"/>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2"/>
          </p:nvPr>
        </p:nvSpPr>
        <p:spPr>
          <a:xfrm>
            <a:off x="8128000" y="6248400"/>
            <a:ext cx="2032000" cy="457200"/>
          </a:xfrm>
        </p:spPr>
        <p:txBody>
          <a:bodyPr/>
          <a:lstStyle>
            <a:lvl1pPr>
              <a:defRPr/>
            </a:lvl1pPr>
          </a:lstStyle>
          <a:p>
            <a:fld id="{957D1C7A-4333-4F43-9136-A6D980A8E428}" type="slidenum">
              <a:rPr lang="en-US"/>
              <a:pPr/>
              <a:t>‹#›</a:t>
            </a:fld>
            <a:endParaRPr lang="en-US" dirty="0"/>
          </a:p>
        </p:txBody>
      </p:sp>
    </p:spTree>
    <p:extLst>
      <p:ext uri="{BB962C8B-B14F-4D97-AF65-F5344CB8AC3E}">
        <p14:creationId xmlns:p14="http://schemas.microsoft.com/office/powerpoint/2010/main" val="66376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481" y="1392237"/>
            <a:ext cx="11183999" cy="4751999"/>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1" y="2012950"/>
            <a:ext cx="8783999" cy="1620000"/>
          </a:xfrm>
          <a:solidFill>
            <a:schemeClr val="accent1">
              <a:alpha val="95000"/>
            </a:schemeClr>
          </a:solidFill>
          <a:ln>
            <a:noFill/>
          </a:ln>
        </p:spPr>
        <p:txBody>
          <a:bodyPr lIns="540000" tIns="180000" rIns="180000" bIns="180000" anchor="ctr" anchorCtr="0">
            <a:noAutofit/>
          </a:bodyPr>
          <a:lstStyle>
            <a:lvl1pPr>
              <a:lnSpc>
                <a:spcPct val="100000"/>
              </a:lnSpc>
              <a:defRPr sz="3200" b="1" cap="none" spc="100" baseline="0">
                <a:solidFill>
                  <a:schemeClr val="bg1"/>
                </a:solidFil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1" y="3695375"/>
            <a:ext cx="8783999" cy="429166"/>
          </a:xfrm>
          <a:solidFill>
            <a:schemeClr val="accent1">
              <a:alpha val="95000"/>
            </a:schemeClr>
          </a:solidFill>
          <a:ln>
            <a:noFill/>
          </a:ln>
        </p:spPr>
        <p:txBody>
          <a:bodyPr lIns="540000" tIns="180000" rIns="180000" bIns="180000" anchor="ctr" anchorCtr="0">
            <a:noAutofit/>
          </a:bodyPr>
          <a:lstStyle>
            <a:lvl1pPr marL="0" indent="0" algn="l">
              <a:buNone/>
              <a:defRPr sz="1300" b="1"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subtitle</a:t>
            </a:r>
            <a:endParaRPr lang="en-US" noProof="0" dirty="0"/>
          </a:p>
        </p:txBody>
      </p:sp>
      <p:sp>
        <p:nvSpPr>
          <p:cNvPr id="5" name="Rechteck 4"/>
          <p:cNvSpPr/>
          <p:nvPr userDrawn="1"/>
        </p:nvSpPr>
        <p:spPr>
          <a:xfrm>
            <a:off x="12095999" y="2028298"/>
            <a:ext cx="96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Bildplatzhalter 6"/>
          <p:cNvSpPr>
            <a:spLocks noGrp="1"/>
          </p:cNvSpPr>
          <p:nvPr>
            <p:ph type="pic" sz="quarter" idx="10"/>
          </p:nvPr>
        </p:nvSpPr>
        <p:spPr>
          <a:xfrm>
            <a:off x="8982177"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pic>
        <p:nvPicPr>
          <p:cNvPr id="8" name="Bild 7"/>
          <p:cNvPicPr>
            <a:picLocks noChangeAspect="1"/>
          </p:cNvPicPr>
          <p:nvPr userDrawn="1"/>
        </p:nvPicPr>
        <p:blipFill>
          <a:blip r:embed="rId2"/>
          <a:stretch>
            <a:fillRect/>
          </a:stretch>
        </p:blipFill>
        <p:spPr>
          <a:xfrm>
            <a:off x="712107" y="6331198"/>
            <a:ext cx="1915277" cy="181173"/>
          </a:xfrm>
          <a:prstGeom prst="rect">
            <a:avLst/>
          </a:prstGeom>
        </p:spPr>
      </p:pic>
    </p:spTree>
    <p:extLst>
      <p:ext uri="{BB962C8B-B14F-4D97-AF65-F5344CB8AC3E}">
        <p14:creationId xmlns:p14="http://schemas.microsoft.com/office/powerpoint/2010/main" val="1642567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72820801-F455-4553-96E6-6A83CCC4DD6B}" type="datetimeFigureOut">
              <a:rPr lang="nl-NL" smtClean="0"/>
              <a:t>20-5-2019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226344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72820801-F455-4553-96E6-6A83CCC4DD6B}" type="datetimeFigureOut">
              <a:rPr lang="nl-NL" smtClean="0"/>
              <a:t>20-5-2019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797CB76-4CB9-420B-A4EC-26CDC65E5485}" type="slidenum">
              <a:rPr lang="nl-NL" smtClean="0"/>
              <a:t>‹#›</a:t>
            </a:fld>
            <a:endParaRPr lang="nl-NL"/>
          </a:p>
        </p:txBody>
      </p:sp>
    </p:spTree>
    <p:extLst>
      <p:ext uri="{BB962C8B-B14F-4D97-AF65-F5344CB8AC3E}">
        <p14:creationId xmlns:p14="http://schemas.microsoft.com/office/powerpoint/2010/main" val="97178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44474" y="173777"/>
            <a:ext cx="9094501" cy="820615"/>
          </a:xfrm>
          <a:prstGeom prst="rect">
            <a:avLst/>
          </a:prstGeom>
        </p:spPr>
        <p:txBody>
          <a:bodyPr vert="horz" lIns="91440" tIns="45720" rIns="91440" bIns="45720" rtlCol="0" anchor="ctr">
            <a:normAutofit/>
          </a:bodyPr>
          <a:lstStyle/>
          <a:p>
            <a:r>
              <a:rPr lang="en-US" noProof="0" dirty="0" err="1" smtClean="0"/>
              <a:t>Mastertitelformat</a:t>
            </a:r>
            <a:r>
              <a:rPr lang="en-US" noProof="0" dirty="0" smtClean="0"/>
              <a:t> </a:t>
            </a:r>
            <a:r>
              <a:rPr lang="en-US" noProof="0" dirty="0" err="1" smtClean="0"/>
              <a:t>bearbeiten</a:t>
            </a:r>
            <a:endParaRPr lang="en-US" noProof="0" dirty="0"/>
          </a:p>
        </p:txBody>
      </p:sp>
      <p:sp>
        <p:nvSpPr>
          <p:cNvPr id="3" name="Textplatzhalter 2"/>
          <p:cNvSpPr>
            <a:spLocks noGrp="1"/>
          </p:cNvSpPr>
          <p:nvPr>
            <p:ph type="body" idx="1"/>
          </p:nvPr>
        </p:nvSpPr>
        <p:spPr>
          <a:xfrm>
            <a:off x="544473" y="1981201"/>
            <a:ext cx="11073911" cy="4144963"/>
          </a:xfrm>
          <a:prstGeom prst="rect">
            <a:avLst/>
          </a:prstGeom>
        </p:spPr>
        <p:txBody>
          <a:bodyPr vert="horz" lIns="91440" tIns="45720" rIns="91440" bIns="45720" rtlCol="0">
            <a:normAutofit/>
          </a:body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pic>
        <p:nvPicPr>
          <p:cNvPr id="5" name="Picture 4"/>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556785" y="96863"/>
            <a:ext cx="1381689" cy="1159367"/>
          </a:xfrm>
          <a:prstGeom prst="rect">
            <a:avLst/>
          </a:prstGeom>
          <a:noFill/>
        </p:spPr>
      </p:pic>
    </p:spTree>
    <p:extLst>
      <p:ext uri="{BB962C8B-B14F-4D97-AF65-F5344CB8AC3E}">
        <p14:creationId xmlns:p14="http://schemas.microsoft.com/office/powerpoint/2010/main" val="346316422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9" r:id="rId5"/>
    <p:sldLayoutId id="2147483674" r:id="rId6"/>
    <p:sldLayoutId id="2147483675" r:id="rId7"/>
  </p:sldLayoutIdLst>
  <p:hf sldNum="0" hdr="0" ftr="0"/>
  <p:txStyles>
    <p:titleStyle>
      <a:lvl1pPr algn="l" defTabSz="457200" rtl="0" eaLnBrk="1" latinLnBrk="0" hangingPunct="1">
        <a:spcBef>
          <a:spcPct val="0"/>
        </a:spcBef>
        <a:buNone/>
        <a:defRPr sz="3200" kern="1200">
          <a:solidFill>
            <a:srgbClr val="00AEF0"/>
          </a:solidFill>
          <a:latin typeface="Arial"/>
          <a:ea typeface="+mj-ea"/>
          <a:cs typeface="+mj-cs"/>
        </a:defRPr>
      </a:lvl1pPr>
    </p:titleStyle>
    <p:bodyStyle>
      <a:lvl1pPr marL="271463" indent="-271463" algn="l" defTabSz="457200" rtl="0" eaLnBrk="1" latinLnBrk="0" hangingPunct="1">
        <a:spcBef>
          <a:spcPct val="20000"/>
        </a:spcBef>
        <a:buClr>
          <a:schemeClr val="accent1"/>
        </a:buClr>
        <a:buFont typeface="Arial"/>
        <a:buChar char="•"/>
        <a:defRPr sz="2400" kern="1200">
          <a:solidFill>
            <a:srgbClr val="414646"/>
          </a:solidFill>
          <a:latin typeface="Arial"/>
          <a:ea typeface="+mn-ea"/>
          <a:cs typeface="+mn-cs"/>
        </a:defRPr>
      </a:lvl1pPr>
      <a:lvl2pPr marL="536575" indent="-273050" algn="l" defTabSz="457200" rtl="0" eaLnBrk="1" latinLnBrk="0" hangingPunct="1">
        <a:spcBef>
          <a:spcPct val="20000"/>
        </a:spcBef>
        <a:buClr>
          <a:schemeClr val="accent1"/>
        </a:buClr>
        <a:buFont typeface="Arial"/>
        <a:buChar char="•"/>
        <a:defRPr sz="2000" kern="1200">
          <a:solidFill>
            <a:srgbClr val="414646"/>
          </a:solidFill>
          <a:latin typeface="Arial"/>
          <a:ea typeface="+mn-ea"/>
          <a:cs typeface="+mn-cs"/>
        </a:defRPr>
      </a:lvl2pPr>
      <a:lvl3pPr marL="811213" indent="-274638" algn="l" defTabSz="457200" rtl="0" eaLnBrk="1" latinLnBrk="0" hangingPunct="1">
        <a:spcBef>
          <a:spcPct val="20000"/>
        </a:spcBef>
        <a:buClr>
          <a:schemeClr val="accent1"/>
        </a:buClr>
        <a:buFont typeface="Arial"/>
        <a:buChar char="•"/>
        <a:tabLst/>
        <a:defRPr sz="1800" kern="1200">
          <a:solidFill>
            <a:srgbClr val="414646"/>
          </a:solidFill>
          <a:latin typeface="Arial"/>
          <a:ea typeface="+mn-ea"/>
          <a:cs typeface="+mn-cs"/>
        </a:defRPr>
      </a:lvl3pPr>
      <a:lvl4pPr marL="1074738" indent="-263525"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4pPr>
      <a:lvl5pPr marL="1347788" indent="-273050"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20801-F455-4553-96E6-6A83CCC4DD6B}" type="datetimeFigureOut">
              <a:rPr lang="nl-NL" smtClean="0"/>
              <a:t>20-5-2019</a:t>
            </a:fld>
            <a:endParaRPr lang="nl-N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7CB76-4CB9-420B-A4EC-26CDC65E5485}" type="slidenum">
              <a:rPr lang="nl-NL" smtClean="0"/>
              <a:t>‹#›</a:t>
            </a:fld>
            <a:endParaRPr lang="nl-NL"/>
          </a:p>
        </p:txBody>
      </p:sp>
    </p:spTree>
    <p:extLst>
      <p:ext uri="{BB962C8B-B14F-4D97-AF65-F5344CB8AC3E}">
        <p14:creationId xmlns:p14="http://schemas.microsoft.com/office/powerpoint/2010/main" val="2408925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5895"/>
      </p:ext>
    </p:extLst>
  </p:cSld>
  <p:clrMap bg1="lt1" tx1="dk1" bg2="lt2" tx2="dk2" accent1="accent1" accent2="accent2" accent3="accent3" accent4="accent4" accent5="accent5" accent6="accent6" hlink="hlink" folHlink="folHlink"/>
  <p:sldLayoutIdLst>
    <p:sldLayoutId id="2147483673"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www.iwa-network.org/projects/basin-action-agenda/#basin_storie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hyperlink" Target="mailto:Katharine.cross@iwahq.org" TargetMode="External"/><Relationship Id="rId2" Type="http://schemas.openxmlformats.org/officeDocument/2006/relationships/hyperlink" Target="http://www.iwa-network.org/projects/basin-action-agenda/"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jpeg"/><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41614"/>
            <a:ext cx="9869333" cy="49802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 y="2012950"/>
            <a:ext cx="9256891" cy="1620000"/>
          </a:xfrm>
        </p:spPr>
        <p:txBody>
          <a:bodyPr/>
          <a:lstStyle/>
          <a:p>
            <a:r>
              <a:rPr lang="en-US" sz="3000" dirty="0" smtClean="0"/>
              <a:t>Basin-Connected Cities</a:t>
            </a:r>
            <a:endParaRPr lang="en-US" sz="2400" dirty="0"/>
          </a:p>
        </p:txBody>
      </p:sp>
      <p:sp>
        <p:nvSpPr>
          <p:cNvPr id="4" name="Subtitle 3"/>
          <p:cNvSpPr>
            <a:spLocks noGrp="1"/>
          </p:cNvSpPr>
          <p:nvPr>
            <p:ph type="subTitle" idx="1"/>
          </p:nvPr>
        </p:nvSpPr>
        <p:spPr>
          <a:xfrm>
            <a:off x="1" y="3695375"/>
            <a:ext cx="9256889" cy="429166"/>
          </a:xfrm>
        </p:spPr>
        <p:txBody>
          <a:bodyPr/>
          <a:lstStyle/>
          <a:p>
            <a:r>
              <a:rPr lang="en-GB" dirty="0" smtClean="0"/>
              <a:t>International Water Association</a:t>
            </a:r>
            <a:endParaRPr lang="en-GB" dirty="0"/>
          </a:p>
        </p:txBody>
      </p:sp>
    </p:spTree>
    <p:extLst>
      <p:ext uri="{BB962C8B-B14F-4D97-AF65-F5344CB8AC3E}">
        <p14:creationId xmlns:p14="http://schemas.microsoft.com/office/powerpoint/2010/main" val="2570170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agenda for basin-Connected Cities </a:t>
            </a:r>
            <a:endParaRPr lang="en-US" dirty="0"/>
          </a:p>
        </p:txBody>
      </p:sp>
      <p:sp>
        <p:nvSpPr>
          <p:cNvPr id="4" name="Content Placeholder 3"/>
          <p:cNvSpPr>
            <a:spLocks noGrp="1"/>
          </p:cNvSpPr>
          <p:nvPr>
            <p:ph sz="half" idx="1"/>
          </p:nvPr>
        </p:nvSpPr>
        <p:spPr>
          <a:xfrm>
            <a:off x="557499" y="1375349"/>
            <a:ext cx="3430841" cy="4994397"/>
          </a:xfrm>
        </p:spPr>
        <p:txBody>
          <a:bodyPr/>
          <a:lstStyle/>
          <a:p>
            <a:pPr marL="0" indent="0">
              <a:buNone/>
            </a:pPr>
            <a:r>
              <a:rPr lang="en-US" b="1" i="1" dirty="0" smtClean="0"/>
              <a:t>Drivers for Action</a:t>
            </a:r>
          </a:p>
          <a:p>
            <a:pPr marL="0" indent="0">
              <a:buNone/>
            </a:pPr>
            <a:endParaRPr lang="en-US" b="1" dirty="0" smtClean="0"/>
          </a:p>
        </p:txBody>
      </p:sp>
      <p:sp>
        <p:nvSpPr>
          <p:cNvPr id="5" name="Content Placeholder 4"/>
          <p:cNvSpPr>
            <a:spLocks noGrp="1"/>
          </p:cNvSpPr>
          <p:nvPr>
            <p:ph sz="half" idx="2"/>
          </p:nvPr>
        </p:nvSpPr>
        <p:spPr>
          <a:xfrm>
            <a:off x="4297245" y="1383706"/>
            <a:ext cx="3455700" cy="4994397"/>
          </a:xfrm>
        </p:spPr>
        <p:txBody>
          <a:bodyPr/>
          <a:lstStyle/>
          <a:p>
            <a:pPr marL="0" indent="0">
              <a:buNone/>
            </a:pPr>
            <a:r>
              <a:rPr lang="en-US" b="1" i="1" dirty="0" smtClean="0"/>
              <a:t>Pathways for Action</a:t>
            </a:r>
          </a:p>
          <a:p>
            <a:pPr marL="0" indent="0">
              <a:buNone/>
            </a:pPr>
            <a:endParaRPr lang="en-US" b="1" dirty="0"/>
          </a:p>
          <a:p>
            <a:pPr marL="0" indent="0">
              <a:buNone/>
            </a:pPr>
            <a:endParaRPr lang="en-US" b="1" dirty="0"/>
          </a:p>
        </p:txBody>
      </p:sp>
      <p:sp>
        <p:nvSpPr>
          <p:cNvPr id="6" name="TextBox 5"/>
          <p:cNvSpPr txBox="1"/>
          <p:nvPr/>
        </p:nvSpPr>
        <p:spPr>
          <a:xfrm>
            <a:off x="8156732" y="1393434"/>
            <a:ext cx="3321894" cy="435825"/>
          </a:xfrm>
          <a:prstGeom prst="rect">
            <a:avLst/>
          </a:prstGeom>
          <a:noFill/>
        </p:spPr>
        <p:txBody>
          <a:bodyPr wrap="square" rtlCol="0">
            <a:spAutoFit/>
          </a:bodyPr>
          <a:lstStyle/>
          <a:p>
            <a:pPr>
              <a:lnSpc>
                <a:spcPct val="110000"/>
              </a:lnSpc>
              <a:spcBef>
                <a:spcPct val="20000"/>
              </a:spcBef>
              <a:buClr>
                <a:schemeClr val="accent1"/>
              </a:buClr>
            </a:pPr>
            <a:r>
              <a:rPr lang="en-US" sz="2200" b="1" i="1" dirty="0" smtClean="0">
                <a:solidFill>
                  <a:srgbClr val="414646"/>
                </a:solidFill>
                <a:latin typeface="Arial"/>
              </a:rPr>
              <a:t>Foundations for Action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878" y="2305795"/>
            <a:ext cx="2302078" cy="941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067" y="4790318"/>
            <a:ext cx="2312673" cy="79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364" y="3531140"/>
            <a:ext cx="2627035" cy="9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C:\Users\katharinec\Dropbox (IWAHQ)\SPA1\2. Cities of the Future\1. Programme\Principles for Water Wise Cities\graphics and figures\Building Blocks Photos\Vision transparen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5773" y="1848288"/>
            <a:ext cx="1097280" cy="1097280"/>
          </a:xfrm>
          <a:prstGeom prst="rect">
            <a:avLst/>
          </a:prstGeom>
          <a:noFill/>
          <a:ln>
            <a:noFill/>
          </a:ln>
        </p:spPr>
      </p:pic>
      <p:pic>
        <p:nvPicPr>
          <p:cNvPr id="24" name="Picture 23" descr="C:\Users\katharinec\Dropbox (IWAHQ)\SPA1\2. Cities of the Future\1. Programme\Principles for Water Wise Cities\graphics and figures\Building Blocks Photos\Governance transparent.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7201" y="2683313"/>
            <a:ext cx="1104900" cy="1104900"/>
          </a:xfrm>
          <a:prstGeom prst="rect">
            <a:avLst/>
          </a:prstGeom>
          <a:noFill/>
          <a:ln>
            <a:noFill/>
          </a:ln>
        </p:spPr>
      </p:pic>
      <p:pic>
        <p:nvPicPr>
          <p:cNvPr id="25" name="Picture 24" descr="C:\Users\katharinec\Dropbox (IWAHQ)\SPA1\2. Cities of the Future\1. Programme\Principles for Water Wise Cities\graphics and figures\Building Blocks Photos\Knowledge and Capacity transparent.png"/>
          <p:cNvPicPr/>
          <p:nvPr/>
        </p:nvPicPr>
        <p:blipFill>
          <a:blip r:embed="rId8">
            <a:extLst>
              <a:ext uri="{28A0092B-C50C-407E-A947-70E740481C1C}">
                <a14:useLocalDpi xmlns:a14="http://schemas.microsoft.com/office/drawing/2010/main" val="0"/>
              </a:ext>
            </a:extLst>
          </a:blip>
          <a:srcRect/>
          <a:stretch>
            <a:fillRect/>
          </a:stretch>
        </p:blipFill>
        <p:spPr bwMode="auto">
          <a:xfrm>
            <a:off x="7866091" y="3500735"/>
            <a:ext cx="1115060" cy="1115060"/>
          </a:xfrm>
          <a:prstGeom prst="rect">
            <a:avLst/>
          </a:prstGeom>
          <a:noFill/>
          <a:ln>
            <a:noFill/>
          </a:ln>
        </p:spPr>
      </p:pic>
      <p:pic>
        <p:nvPicPr>
          <p:cNvPr id="26" name="Picture 25" descr="C:\Users\katharinec\Dropbox (IWAHQ)\SPA1\2. Cities of the Future\1. Programme\Principles for Water Wise Cities\graphics and figures\Building Blocks Photos\Implementation Tool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6091" y="5328759"/>
            <a:ext cx="1169035" cy="1102678"/>
          </a:xfrm>
          <a:prstGeom prst="rect">
            <a:avLst/>
          </a:prstGeom>
          <a:noFill/>
          <a:ln>
            <a:noFill/>
          </a:ln>
        </p:spPr>
      </p:pic>
      <p:pic>
        <p:nvPicPr>
          <p:cNvPr id="27" name="Picture 26" descr="C:\Users\katharinec\Dropbox (IWAHQ)\SPA1\2. Cities of the Future\1. Programme\Principles for Water Wise Cities\graphics and figures\Building Blocks Photos\Planning Tools transparent.png"/>
          <p:cNvPicPr/>
          <p:nvPr/>
        </p:nvPicPr>
        <p:blipFill>
          <a:blip r:embed="rId10">
            <a:extLst>
              <a:ext uri="{28A0092B-C50C-407E-A947-70E740481C1C}">
                <a14:useLocalDpi xmlns:a14="http://schemas.microsoft.com/office/drawing/2010/main" val="0"/>
              </a:ext>
            </a:extLst>
          </a:blip>
          <a:srcRect/>
          <a:stretch>
            <a:fillRect/>
          </a:stretch>
        </p:blipFill>
        <p:spPr bwMode="auto">
          <a:xfrm>
            <a:off x="7837516" y="4413761"/>
            <a:ext cx="1152525" cy="1152525"/>
          </a:xfrm>
          <a:prstGeom prst="rect">
            <a:avLst/>
          </a:prstGeom>
          <a:noFill/>
          <a:ln>
            <a:noFill/>
          </a:ln>
        </p:spPr>
      </p:pic>
      <p:pic>
        <p:nvPicPr>
          <p:cNvPr id="410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7290" y="3062585"/>
            <a:ext cx="1771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0233" y="3891749"/>
            <a:ext cx="3341767" cy="35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31854" y="2277865"/>
            <a:ext cx="9429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31854" y="4913029"/>
            <a:ext cx="20859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2101" y="5727698"/>
            <a:ext cx="2905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4473" y="1825927"/>
            <a:ext cx="23241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3"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0125" y="2235435"/>
            <a:ext cx="1431727" cy="109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0"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1538" y="5088133"/>
            <a:ext cx="25146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5593" y="3449466"/>
            <a:ext cx="31813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02573" y="3788213"/>
            <a:ext cx="1593917" cy="117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1"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87677" y="5398754"/>
            <a:ext cx="1641846" cy="110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20432" y="2597774"/>
            <a:ext cx="582211" cy="369332"/>
          </a:xfrm>
          <a:prstGeom prst="rect">
            <a:avLst/>
          </a:prstGeom>
          <a:noFill/>
        </p:spPr>
        <p:txBody>
          <a:bodyPr wrap="none" rtlCol="0">
            <a:spAutoFit/>
          </a:bodyPr>
          <a:lstStyle/>
          <a:p>
            <a:r>
              <a:rPr lang="en-US" b="1" i="1" dirty="0" smtClean="0">
                <a:latin typeface="Akzidenz Grotesk BE Cn"/>
              </a:rPr>
              <a:t>e.g.</a:t>
            </a:r>
            <a:endParaRPr lang="en-US" b="1" i="1" dirty="0">
              <a:latin typeface="Akzidenz Grotesk BE Cn"/>
            </a:endParaRPr>
          </a:p>
        </p:txBody>
      </p:sp>
      <p:sp>
        <p:nvSpPr>
          <p:cNvPr id="42" name="TextBox 41"/>
          <p:cNvSpPr txBox="1"/>
          <p:nvPr/>
        </p:nvSpPr>
        <p:spPr>
          <a:xfrm>
            <a:off x="420431" y="5766040"/>
            <a:ext cx="582211" cy="369332"/>
          </a:xfrm>
          <a:prstGeom prst="rect">
            <a:avLst/>
          </a:prstGeom>
          <a:noFill/>
        </p:spPr>
        <p:txBody>
          <a:bodyPr wrap="none" rtlCol="0">
            <a:spAutoFit/>
          </a:bodyPr>
          <a:lstStyle/>
          <a:p>
            <a:r>
              <a:rPr lang="en-US" b="1" i="1" dirty="0" smtClean="0">
                <a:latin typeface="Akzidenz Grotesk BE Cn"/>
              </a:rPr>
              <a:t>e.g.</a:t>
            </a:r>
            <a:endParaRPr lang="en-US" b="1" i="1" dirty="0">
              <a:latin typeface="Akzidenz Grotesk BE Cn"/>
            </a:endParaRPr>
          </a:p>
        </p:txBody>
      </p:sp>
      <p:sp>
        <p:nvSpPr>
          <p:cNvPr id="43" name="TextBox 42"/>
          <p:cNvSpPr txBox="1"/>
          <p:nvPr/>
        </p:nvSpPr>
        <p:spPr>
          <a:xfrm>
            <a:off x="434126" y="4130001"/>
            <a:ext cx="582211" cy="369332"/>
          </a:xfrm>
          <a:prstGeom prst="rect">
            <a:avLst/>
          </a:prstGeom>
          <a:noFill/>
        </p:spPr>
        <p:txBody>
          <a:bodyPr wrap="none" rtlCol="0">
            <a:spAutoFit/>
          </a:bodyPr>
          <a:lstStyle/>
          <a:p>
            <a:r>
              <a:rPr lang="en-US" b="1" i="1" dirty="0" smtClean="0">
                <a:latin typeface="Akzidenz Grotesk BE Cn"/>
              </a:rPr>
              <a:t>e.g.</a:t>
            </a:r>
            <a:endParaRPr lang="en-US" b="1" i="1" dirty="0">
              <a:latin typeface="Akzidenz Grotesk BE Cn"/>
            </a:endParaRPr>
          </a:p>
        </p:txBody>
      </p:sp>
    </p:spTree>
    <p:extLst>
      <p:ext uri="{BB962C8B-B14F-4D97-AF65-F5344CB8AC3E}">
        <p14:creationId xmlns:p14="http://schemas.microsoft.com/office/powerpoint/2010/main" val="3940735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95" y="123825"/>
            <a:ext cx="9855200" cy="781050"/>
          </a:xfrm>
        </p:spPr>
        <p:txBody>
          <a:bodyPr>
            <a:normAutofit/>
          </a:bodyPr>
          <a:lstStyle/>
          <a:p>
            <a:r>
              <a:rPr lang="en-US" sz="2500" b="1" kern="0" cap="all" spc="100" dirty="0" smtClean="0">
                <a:solidFill>
                  <a:schemeClr val="accent1"/>
                </a:solidFill>
              </a:rPr>
              <a:t>Drivers for Action - RISKS </a:t>
            </a:r>
            <a:endParaRPr lang="en-US" sz="2500" b="1" kern="0" cap="all" spc="100" dirty="0">
              <a:solidFill>
                <a:schemeClr val="accent1"/>
              </a:solidFill>
            </a:endParaRPr>
          </a:p>
        </p:txBody>
      </p:sp>
      <p:pic>
        <p:nvPicPr>
          <p:cNvPr id="3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81" y="1144990"/>
            <a:ext cx="23241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015" y="1180047"/>
            <a:ext cx="31813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219" y="1182743"/>
            <a:ext cx="25146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9302" y="1837980"/>
            <a:ext cx="1656353" cy="126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5511" y="1822045"/>
            <a:ext cx="1728500" cy="127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2920" y="1830923"/>
            <a:ext cx="1792611" cy="120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650" y="3373409"/>
            <a:ext cx="1949659" cy="117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730" y="5007136"/>
            <a:ext cx="2078882" cy="1332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9606" y="3400701"/>
            <a:ext cx="2093923" cy="121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8278" y="4977217"/>
            <a:ext cx="1863553" cy="141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7859" y="3370107"/>
            <a:ext cx="1922731" cy="12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3318" y="5188444"/>
            <a:ext cx="1947314" cy="120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213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73" y="30661"/>
            <a:ext cx="9093416" cy="820615"/>
          </a:xfrm>
        </p:spPr>
        <p:txBody>
          <a:bodyPr>
            <a:noAutofit/>
          </a:bodyPr>
          <a:lstStyle/>
          <a:p>
            <a:r>
              <a:rPr lang="en-GB" sz="2000" dirty="0" smtClean="0"/>
              <a:t>Pathways for actions</a:t>
            </a:r>
            <a:r>
              <a:rPr lang="en-US" sz="2000" dirty="0" smtClean="0"/>
              <a:t/>
            </a:r>
            <a:br>
              <a:rPr lang="en-US" sz="2000" dirty="0" smtClean="0"/>
            </a:br>
            <a:endParaRPr lang="en-US" sz="2000" dirty="0"/>
          </a:p>
        </p:txBody>
      </p:sp>
      <p:pic>
        <p:nvPicPr>
          <p:cNvPr id="2050" name="Picture 2" descr="Image result for data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06" y="1988749"/>
            <a:ext cx="905281" cy="678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5192" y="2703253"/>
            <a:ext cx="2830287" cy="584775"/>
          </a:xfrm>
          <a:prstGeom prst="rect">
            <a:avLst/>
          </a:prstGeom>
        </p:spPr>
        <p:txBody>
          <a:bodyPr wrap="square">
            <a:spAutoFit/>
          </a:bodyPr>
          <a:lstStyle/>
          <a:p>
            <a:r>
              <a:rPr lang="en-US" sz="1600" dirty="0"/>
              <a:t>Investment in data </a:t>
            </a:r>
            <a:r>
              <a:rPr lang="en-US" sz="1600" dirty="0" smtClean="0"/>
              <a:t>&amp; </a:t>
            </a:r>
            <a:r>
              <a:rPr lang="en-US" sz="1600" dirty="0"/>
              <a:t>information systems </a:t>
            </a:r>
          </a:p>
        </p:txBody>
      </p:sp>
      <p:pic>
        <p:nvPicPr>
          <p:cNvPr id="2052" name="Picture 4" descr="Image result for natural capital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280" y="2319838"/>
            <a:ext cx="631627" cy="4737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57412" y="2242969"/>
            <a:ext cx="2097221" cy="584775"/>
          </a:xfrm>
          <a:prstGeom prst="rect">
            <a:avLst/>
          </a:prstGeom>
        </p:spPr>
        <p:txBody>
          <a:bodyPr wrap="square">
            <a:spAutoFit/>
          </a:bodyPr>
          <a:lstStyle/>
          <a:p>
            <a:r>
              <a:rPr lang="en-US" sz="1600" dirty="0"/>
              <a:t>Integration of natural infrastructure </a:t>
            </a:r>
          </a:p>
        </p:txBody>
      </p:sp>
      <p:pic>
        <p:nvPicPr>
          <p:cNvPr id="2054" name="Picture 6" descr="Image result for water risk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999" y="2133651"/>
            <a:ext cx="801956" cy="6014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82662" y="2227325"/>
            <a:ext cx="2622837" cy="584775"/>
          </a:xfrm>
          <a:prstGeom prst="rect">
            <a:avLst/>
          </a:prstGeom>
        </p:spPr>
        <p:txBody>
          <a:bodyPr wrap="square">
            <a:spAutoFit/>
          </a:bodyPr>
          <a:lstStyle/>
          <a:p>
            <a:r>
              <a:rPr lang="en-US" sz="1600" dirty="0"/>
              <a:t>Risk-based approach to </a:t>
            </a:r>
            <a:r>
              <a:rPr lang="en-US" sz="1600" dirty="0" smtClean="0"/>
              <a:t>planning </a:t>
            </a:r>
            <a:endParaRPr lang="en-US" sz="1600" dirty="0"/>
          </a:p>
        </p:txBody>
      </p:sp>
      <p:pic>
        <p:nvPicPr>
          <p:cNvPr id="2056" name="Picture 8" descr="Image result for urban rural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728" y="5341115"/>
            <a:ext cx="740336" cy="5552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9596" y="5315774"/>
            <a:ext cx="2622837" cy="584775"/>
          </a:xfrm>
          <a:prstGeom prst="rect">
            <a:avLst/>
          </a:prstGeom>
        </p:spPr>
        <p:txBody>
          <a:bodyPr wrap="square">
            <a:spAutoFit/>
          </a:bodyPr>
          <a:lstStyle/>
          <a:p>
            <a:r>
              <a:rPr lang="en-US" sz="1600" dirty="0"/>
              <a:t>Aligning urban development with basin management</a:t>
            </a:r>
          </a:p>
        </p:txBody>
      </p:sp>
      <p:sp>
        <p:nvSpPr>
          <p:cNvPr id="8" name="Rectangle 7"/>
          <p:cNvSpPr/>
          <p:nvPr/>
        </p:nvSpPr>
        <p:spPr>
          <a:xfrm>
            <a:off x="9449376" y="4058349"/>
            <a:ext cx="2488624" cy="584775"/>
          </a:xfrm>
          <a:prstGeom prst="rect">
            <a:avLst/>
          </a:prstGeom>
        </p:spPr>
        <p:txBody>
          <a:bodyPr wrap="square">
            <a:spAutoFit/>
          </a:bodyPr>
          <a:lstStyle/>
          <a:p>
            <a:r>
              <a:rPr lang="en-US" sz="1600" dirty="0" smtClean="0"/>
              <a:t>Building partnerships from </a:t>
            </a:r>
            <a:r>
              <a:rPr lang="en-US" sz="1600" dirty="0"/>
              <a:t>catchment to tap </a:t>
            </a:r>
          </a:p>
        </p:txBody>
      </p:sp>
      <p:pic>
        <p:nvPicPr>
          <p:cNvPr id="2060" name="Picture 12" descr="Image result for water mone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6945" y="3309876"/>
            <a:ext cx="482296" cy="518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67968" y="3243874"/>
            <a:ext cx="2773233" cy="584775"/>
          </a:xfrm>
          <a:prstGeom prst="rect">
            <a:avLst/>
          </a:prstGeom>
        </p:spPr>
        <p:txBody>
          <a:bodyPr wrap="square">
            <a:spAutoFit/>
          </a:bodyPr>
          <a:lstStyle/>
          <a:p>
            <a:r>
              <a:rPr lang="en-US" sz="1600" dirty="0"/>
              <a:t>Economic and financing mechanisms </a:t>
            </a:r>
          </a:p>
        </p:txBody>
      </p:sp>
      <p:pic>
        <p:nvPicPr>
          <p:cNvPr id="2062" name="Picture 14" descr="Image result for customisatio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9921" y="5842489"/>
            <a:ext cx="722632" cy="5419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458043" y="5774320"/>
            <a:ext cx="2991864" cy="338554"/>
          </a:xfrm>
          <a:prstGeom prst="rect">
            <a:avLst/>
          </a:prstGeom>
        </p:spPr>
        <p:txBody>
          <a:bodyPr wrap="square">
            <a:spAutoFit/>
          </a:bodyPr>
          <a:lstStyle/>
          <a:p>
            <a:r>
              <a:rPr lang="en-US" sz="1600" dirty="0" err="1"/>
              <a:t>Customisation</a:t>
            </a:r>
            <a:r>
              <a:rPr lang="en-US" sz="1600" dirty="0"/>
              <a:t> of solutions</a:t>
            </a:r>
          </a:p>
        </p:txBody>
      </p:sp>
      <p:sp>
        <p:nvSpPr>
          <p:cNvPr id="3" name="Rectangle 2"/>
          <p:cNvSpPr/>
          <p:nvPr/>
        </p:nvSpPr>
        <p:spPr>
          <a:xfrm>
            <a:off x="326151" y="440436"/>
            <a:ext cx="9947316" cy="923330"/>
          </a:xfrm>
          <a:prstGeom prst="rect">
            <a:avLst/>
          </a:prstGeom>
        </p:spPr>
        <p:txBody>
          <a:bodyPr wrap="square">
            <a:spAutoFit/>
          </a:bodyPr>
          <a:lstStyle/>
          <a:p>
            <a:r>
              <a:rPr lang="en-GB" i="1" dirty="0"/>
              <a:t>What actions need to be taken by cities today to achieve sustainable management of basins into the future? </a:t>
            </a:r>
            <a:r>
              <a:rPr lang="en-GB" i="1" dirty="0" smtClean="0"/>
              <a:t>The </a:t>
            </a:r>
            <a:r>
              <a:rPr lang="en-GB" i="1" dirty="0"/>
              <a:t>Basin Action </a:t>
            </a:r>
            <a:r>
              <a:rPr lang="en-GB" i="1" dirty="0" smtClean="0"/>
              <a:t>Agenda provides </a:t>
            </a:r>
            <a:r>
              <a:rPr lang="en-GB" i="1" dirty="0"/>
              <a:t>a framework </a:t>
            </a:r>
            <a:r>
              <a:rPr lang="en-GB" i="1" dirty="0" smtClean="0"/>
              <a:t>to </a:t>
            </a:r>
            <a:r>
              <a:rPr lang="en-GB" i="1" dirty="0"/>
              <a:t>inspire actions from cities and their </a:t>
            </a:r>
            <a:r>
              <a:rPr lang="en-GB" i="1" dirty="0" smtClean="0"/>
              <a:t>stakeholders</a:t>
            </a:r>
            <a:endParaRPr lang="en-US" i="1" dirty="0"/>
          </a:p>
        </p:txBody>
      </p:sp>
      <p:pic>
        <p:nvPicPr>
          <p:cNvPr id="18" name="Picture 17" descr="Image result for partnerships ico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9258" y="4220608"/>
            <a:ext cx="974829" cy="578518"/>
          </a:xfrm>
          <a:prstGeom prst="rect">
            <a:avLst/>
          </a:prstGeom>
          <a:noFill/>
          <a:ln>
            <a:noFill/>
          </a:ln>
        </p:spPr>
      </p:pic>
      <p:sp>
        <p:nvSpPr>
          <p:cNvPr id="11" name="Rectangle 10"/>
          <p:cNvSpPr/>
          <p:nvPr/>
        </p:nvSpPr>
        <p:spPr>
          <a:xfrm>
            <a:off x="92445" y="4339397"/>
            <a:ext cx="3264416" cy="584775"/>
          </a:xfrm>
          <a:prstGeom prst="rect">
            <a:avLst/>
          </a:prstGeom>
        </p:spPr>
        <p:txBody>
          <a:bodyPr wrap="square">
            <a:spAutoFit/>
          </a:bodyPr>
          <a:lstStyle/>
          <a:p>
            <a:r>
              <a:rPr lang="en-US" sz="1600" dirty="0" smtClean="0"/>
              <a:t>Linking traditional water management with science </a:t>
            </a:r>
            <a:endParaRPr lang="en-US" sz="1600" dirty="0"/>
          </a:p>
        </p:txBody>
      </p:sp>
      <p:sp>
        <p:nvSpPr>
          <p:cNvPr id="12" name="Rectangle 11"/>
          <p:cNvSpPr/>
          <p:nvPr/>
        </p:nvSpPr>
        <p:spPr>
          <a:xfrm>
            <a:off x="158823" y="5774320"/>
            <a:ext cx="3131660" cy="584775"/>
          </a:xfrm>
          <a:prstGeom prst="rect">
            <a:avLst/>
          </a:prstGeom>
        </p:spPr>
        <p:txBody>
          <a:bodyPr wrap="square">
            <a:spAutoFit/>
          </a:bodyPr>
          <a:lstStyle/>
          <a:p>
            <a:r>
              <a:rPr lang="en-US" sz="1600" dirty="0"/>
              <a:t>Invest in values </a:t>
            </a:r>
            <a:r>
              <a:rPr lang="en-US" sz="1600" dirty="0" smtClean="0"/>
              <a:t>to motivate </a:t>
            </a:r>
            <a:r>
              <a:rPr lang="en-US" sz="1600" dirty="0"/>
              <a:t>water decision-making </a:t>
            </a:r>
          </a:p>
        </p:txBody>
      </p:sp>
      <p:sp>
        <p:nvSpPr>
          <p:cNvPr id="13" name="Rectangle 1"/>
          <p:cNvSpPr>
            <a:spLocks noChangeArrowheads="1"/>
          </p:cNvSpPr>
          <p:nvPr/>
        </p:nvSpPr>
        <p:spPr bwMode="auto">
          <a:xfrm>
            <a:off x="5452326" y="3084871"/>
            <a:ext cx="26121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altLang="en-US" sz="1600" dirty="0"/>
              <a:t>Water allocation </a:t>
            </a:r>
            <a:r>
              <a:rPr lang="en-US" altLang="en-US" sz="1600" dirty="0" smtClean="0"/>
              <a:t>mechanisms</a:t>
            </a:r>
            <a:endParaRPr lang="en-US" altLang="en-US" sz="1600" dirty="0"/>
          </a:p>
        </p:txBody>
      </p:sp>
      <p:sp>
        <p:nvSpPr>
          <p:cNvPr id="14" name="Rectangle 13"/>
          <p:cNvSpPr/>
          <p:nvPr/>
        </p:nvSpPr>
        <p:spPr>
          <a:xfrm>
            <a:off x="9458043" y="5209551"/>
            <a:ext cx="1879169" cy="338554"/>
          </a:xfrm>
          <a:prstGeom prst="rect">
            <a:avLst/>
          </a:prstGeom>
        </p:spPr>
        <p:txBody>
          <a:bodyPr wrap="none">
            <a:spAutoFit/>
          </a:bodyPr>
          <a:lstStyle/>
          <a:p>
            <a:pPr marR="0" lvl="0" indent="0" fontAlgn="base">
              <a:lnSpc>
                <a:spcPct val="100000"/>
              </a:lnSpc>
              <a:spcBef>
                <a:spcPct val="0"/>
              </a:spcBef>
              <a:spcAft>
                <a:spcPct val="0"/>
              </a:spcAft>
              <a:buClrTx/>
              <a:buSzTx/>
              <a:buFontTx/>
              <a:buNone/>
              <a:tabLst/>
            </a:pPr>
            <a:r>
              <a:rPr lang="en-US" altLang="en-US" sz="1600" dirty="0"/>
              <a:t>Digital Technologies </a:t>
            </a:r>
          </a:p>
        </p:txBody>
      </p:sp>
      <p:pic>
        <p:nvPicPr>
          <p:cNvPr id="22" name="Picture 21" descr="C:\Users\mohamedt\Downloads\noun_Digitalization_960908.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3740" y="4986398"/>
            <a:ext cx="1046480" cy="784860"/>
          </a:xfrm>
          <a:prstGeom prst="rect">
            <a:avLst/>
          </a:prstGeom>
          <a:noFill/>
          <a:ln>
            <a:noFill/>
          </a:ln>
        </p:spPr>
      </p:pic>
      <p:pic>
        <p:nvPicPr>
          <p:cNvPr id="4099" name="Picture 3" descr="Image result for icon water shar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4635" y="3149281"/>
            <a:ext cx="1179493" cy="52036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Image result for icon justi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742" y="4962496"/>
            <a:ext cx="1011756" cy="7588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742" y="3346956"/>
            <a:ext cx="1253932" cy="96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Pentagon 26"/>
          <p:cNvSpPr/>
          <p:nvPr/>
        </p:nvSpPr>
        <p:spPr>
          <a:xfrm>
            <a:off x="544473" y="1363767"/>
            <a:ext cx="2253827" cy="542925"/>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600"/>
              </a:spcAft>
            </a:pPr>
            <a:r>
              <a:rPr lang="en-US" sz="1400" b="1">
                <a:effectLst/>
                <a:latin typeface="Arial"/>
                <a:ea typeface="Calibri"/>
                <a:cs typeface="Times New Roman"/>
              </a:rPr>
              <a:t>Assessment </a:t>
            </a:r>
            <a:endParaRPr lang="en-US" sz="1100">
              <a:effectLst/>
              <a:ea typeface="Calibri"/>
              <a:cs typeface="Times New Roman"/>
            </a:endParaRPr>
          </a:p>
        </p:txBody>
      </p:sp>
      <p:sp>
        <p:nvSpPr>
          <p:cNvPr id="28" name="Pentagon 27"/>
          <p:cNvSpPr/>
          <p:nvPr/>
        </p:nvSpPr>
        <p:spPr>
          <a:xfrm>
            <a:off x="4705435" y="1403554"/>
            <a:ext cx="2253827" cy="542925"/>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600"/>
              </a:spcAft>
            </a:pPr>
            <a:r>
              <a:rPr lang="en-US" sz="1400" b="1" dirty="0">
                <a:effectLst/>
                <a:latin typeface="Arial"/>
                <a:ea typeface="Calibri"/>
                <a:cs typeface="Times New Roman"/>
              </a:rPr>
              <a:t>Planning</a:t>
            </a:r>
            <a:endParaRPr lang="en-US" sz="1100" dirty="0">
              <a:effectLst/>
              <a:ea typeface="Calibri"/>
              <a:cs typeface="Times New Roman"/>
            </a:endParaRPr>
          </a:p>
        </p:txBody>
      </p:sp>
      <p:sp>
        <p:nvSpPr>
          <p:cNvPr id="29" name="Pentagon 28"/>
          <p:cNvSpPr/>
          <p:nvPr/>
        </p:nvSpPr>
        <p:spPr>
          <a:xfrm>
            <a:off x="8963205" y="1438191"/>
            <a:ext cx="2253827" cy="542925"/>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600"/>
              </a:spcAft>
            </a:pPr>
            <a:r>
              <a:rPr lang="en-US" sz="1400" b="1" dirty="0">
                <a:effectLst/>
                <a:latin typeface="Arial"/>
                <a:ea typeface="Calibri"/>
                <a:cs typeface="Times New Roman"/>
              </a:rPr>
              <a:t>Implementation</a:t>
            </a:r>
            <a:endParaRPr lang="en-US" sz="1100" dirty="0">
              <a:effectLst/>
              <a:ea typeface="Calibri"/>
              <a:cs typeface="Times New Roman"/>
            </a:endParaRPr>
          </a:p>
        </p:txBody>
      </p:sp>
      <p:pic>
        <p:nvPicPr>
          <p:cNvPr id="30" name="Picture 29" descr="Image result for governance icon"/>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22729" y="3962034"/>
            <a:ext cx="791633" cy="593725"/>
          </a:xfrm>
          <a:prstGeom prst="rect">
            <a:avLst/>
          </a:prstGeom>
          <a:noFill/>
          <a:extLst/>
        </p:spPr>
      </p:pic>
      <p:sp>
        <p:nvSpPr>
          <p:cNvPr id="31" name="Rectangle 1"/>
          <p:cNvSpPr>
            <a:spLocks noChangeArrowheads="1"/>
          </p:cNvSpPr>
          <p:nvPr/>
        </p:nvSpPr>
        <p:spPr bwMode="auto">
          <a:xfrm>
            <a:off x="5454880" y="4263370"/>
            <a:ext cx="26121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altLang="en-US" sz="1600" dirty="0" smtClean="0"/>
              <a:t>Stakeholder participation in planning and management</a:t>
            </a:r>
            <a:endParaRPr lang="en-US" altLang="en-US" sz="1600" dirty="0"/>
          </a:p>
        </p:txBody>
      </p:sp>
    </p:spTree>
    <p:extLst>
      <p:ext uri="{BB962C8B-B14F-4D97-AF65-F5344CB8AC3E}">
        <p14:creationId xmlns:p14="http://schemas.microsoft.com/office/powerpoint/2010/main" val="1239736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73" y="144301"/>
            <a:ext cx="9093416" cy="820615"/>
          </a:xfrm>
        </p:spPr>
        <p:txBody>
          <a:bodyPr/>
          <a:lstStyle/>
          <a:p>
            <a:r>
              <a:rPr lang="en-US" dirty="0" smtClean="0"/>
              <a:t>Foundations for action</a:t>
            </a:r>
            <a:endParaRPr lang="en-US" dirty="0"/>
          </a:p>
        </p:txBody>
      </p:sp>
      <p:sp>
        <p:nvSpPr>
          <p:cNvPr id="3" name="Content Placeholder 2"/>
          <p:cNvSpPr>
            <a:spLocks noGrp="1"/>
          </p:cNvSpPr>
          <p:nvPr>
            <p:ph idx="1"/>
          </p:nvPr>
        </p:nvSpPr>
        <p:spPr>
          <a:xfrm>
            <a:off x="1765738" y="2205039"/>
            <a:ext cx="10130786" cy="4224329"/>
          </a:xfrm>
        </p:spPr>
        <p:txBody>
          <a:bodyPr>
            <a:noAutofit/>
          </a:bodyPr>
          <a:lstStyle/>
          <a:p>
            <a:pPr>
              <a:lnSpc>
                <a:spcPct val="100000"/>
              </a:lnSpc>
              <a:spcBef>
                <a:spcPts val="2400"/>
              </a:spcBef>
            </a:pPr>
            <a:r>
              <a:rPr lang="en-US" sz="1800" b="1" dirty="0" smtClean="0"/>
              <a:t>Vision</a:t>
            </a:r>
            <a:r>
              <a:rPr lang="en-US" sz="1800" dirty="0" smtClean="0"/>
              <a:t> - </a:t>
            </a:r>
            <a:r>
              <a:rPr lang="en-US" sz="1800" dirty="0"/>
              <a:t>A resilient city vision which includes the connection to the surrounding basin enables people to work together at different scales and across disciplines.</a:t>
            </a:r>
            <a:endParaRPr lang="en-US" sz="1800" dirty="0" smtClean="0"/>
          </a:p>
          <a:p>
            <a:pPr>
              <a:lnSpc>
                <a:spcPct val="100000"/>
              </a:lnSpc>
              <a:spcBef>
                <a:spcPts val="2400"/>
              </a:spcBef>
            </a:pPr>
            <a:r>
              <a:rPr lang="en-US" sz="1800" b="1" dirty="0" smtClean="0"/>
              <a:t>Governance</a:t>
            </a:r>
            <a:r>
              <a:rPr lang="en-US" sz="1800" dirty="0" smtClean="0"/>
              <a:t> - </a:t>
            </a:r>
            <a:r>
              <a:rPr lang="en-GB" sz="1800" dirty="0" smtClean="0"/>
              <a:t>provides </a:t>
            </a:r>
            <a:r>
              <a:rPr lang="en-GB" sz="1800" dirty="0"/>
              <a:t>the framework for stakeholders to work together from catchment to tap to achieve a joint </a:t>
            </a:r>
            <a:r>
              <a:rPr lang="en-GB" sz="1800" dirty="0" smtClean="0"/>
              <a:t>vision</a:t>
            </a:r>
            <a:endParaRPr lang="en-US" sz="1800" dirty="0" smtClean="0"/>
          </a:p>
          <a:p>
            <a:pPr>
              <a:lnSpc>
                <a:spcPct val="100000"/>
              </a:lnSpc>
              <a:spcBef>
                <a:spcPts val="2400"/>
              </a:spcBef>
            </a:pPr>
            <a:r>
              <a:rPr lang="en-US" sz="1800" b="1" dirty="0" smtClean="0"/>
              <a:t>Knowledge and capacities </a:t>
            </a:r>
            <a:r>
              <a:rPr lang="en-US" sz="1800" dirty="0" smtClean="0"/>
              <a:t>- </a:t>
            </a:r>
            <a:r>
              <a:rPr lang="en-US" sz="1800" dirty="0"/>
              <a:t>understanding what are the current competencies and capacities for urban stakeholders to effectively contribute to basin </a:t>
            </a:r>
            <a:r>
              <a:rPr lang="en-US" sz="1800" dirty="0" smtClean="0"/>
              <a:t>management. </a:t>
            </a:r>
            <a:endParaRPr lang="en-US" sz="1600" dirty="0" smtClean="0"/>
          </a:p>
          <a:p>
            <a:pPr>
              <a:lnSpc>
                <a:spcPct val="100000"/>
              </a:lnSpc>
              <a:spcBef>
                <a:spcPts val="2400"/>
              </a:spcBef>
            </a:pPr>
            <a:r>
              <a:rPr lang="en-US" sz="1800" b="1" dirty="0" smtClean="0"/>
              <a:t>Planning tools </a:t>
            </a:r>
            <a:r>
              <a:rPr lang="en-US" sz="1800" dirty="0" smtClean="0"/>
              <a:t>- </a:t>
            </a:r>
            <a:r>
              <a:rPr lang="en-US" sz="1800" dirty="0"/>
              <a:t>support the alignment of urban development and urban impacts with basin </a:t>
            </a:r>
            <a:r>
              <a:rPr lang="en-US" sz="1800" dirty="0" smtClean="0"/>
              <a:t>management.</a:t>
            </a:r>
          </a:p>
          <a:p>
            <a:pPr>
              <a:lnSpc>
                <a:spcPct val="100000"/>
              </a:lnSpc>
              <a:spcBef>
                <a:spcPts val="2400"/>
              </a:spcBef>
            </a:pPr>
            <a:r>
              <a:rPr lang="en-US" sz="1800" b="1" dirty="0" smtClean="0"/>
              <a:t>Implementation tools </a:t>
            </a:r>
            <a:r>
              <a:rPr lang="en-US" sz="1800" dirty="0" smtClean="0"/>
              <a:t>- </a:t>
            </a:r>
            <a:r>
              <a:rPr lang="en-US" sz="1800" dirty="0"/>
              <a:t>tools include approaches to put planning into action which improves water quantity and quality for water, food and energy </a:t>
            </a:r>
            <a:r>
              <a:rPr lang="en-US" sz="1800" dirty="0" smtClean="0"/>
              <a:t>security (e.g. regulation, economic incentives, technologies, </a:t>
            </a:r>
            <a:r>
              <a:rPr lang="en-US" sz="1800" dirty="0" err="1" smtClean="0"/>
              <a:t>etc</a:t>
            </a:r>
            <a:r>
              <a:rPr lang="en-US" sz="1800" dirty="0" smtClean="0"/>
              <a:t>)</a:t>
            </a:r>
          </a:p>
        </p:txBody>
      </p:sp>
      <p:pic>
        <p:nvPicPr>
          <p:cNvPr id="5" name="Picture 4" descr="C:\Users\katharinec\Dropbox (IWAHQ)\SPA1\2. Cities of the Future\1. Programme\Principles for Water Wise Cities\graphics and figures\Building Blocks Photos\Vision transparen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94" y="1942292"/>
            <a:ext cx="1279829" cy="1097280"/>
          </a:xfrm>
          <a:prstGeom prst="rect">
            <a:avLst/>
          </a:prstGeom>
          <a:noFill/>
          <a:ln>
            <a:noFill/>
          </a:ln>
        </p:spPr>
      </p:pic>
      <p:sp>
        <p:nvSpPr>
          <p:cNvPr id="4" name="Rectangle 3"/>
          <p:cNvSpPr/>
          <p:nvPr/>
        </p:nvSpPr>
        <p:spPr>
          <a:xfrm>
            <a:off x="544473" y="868289"/>
            <a:ext cx="9717128" cy="1200329"/>
          </a:xfrm>
          <a:prstGeom prst="rect">
            <a:avLst/>
          </a:prstGeom>
        </p:spPr>
        <p:txBody>
          <a:bodyPr wrap="square">
            <a:spAutoFit/>
          </a:bodyPr>
          <a:lstStyle/>
          <a:p>
            <a:r>
              <a:rPr lang="en-GB" i="1" dirty="0" smtClean="0"/>
              <a:t>These are </a:t>
            </a:r>
            <a:r>
              <a:rPr lang="en-GB" i="1" dirty="0"/>
              <a:t>the foundations for </a:t>
            </a:r>
            <a:r>
              <a:rPr lang="en-GB" i="1" dirty="0" smtClean="0"/>
              <a:t>the pathways to action to </a:t>
            </a:r>
            <a:r>
              <a:rPr lang="en-GB" i="1" dirty="0"/>
              <a:t>deliver sustainable urban water management. </a:t>
            </a:r>
            <a:r>
              <a:rPr lang="en-US" i="1" dirty="0" smtClean="0"/>
              <a:t>Cities </a:t>
            </a:r>
            <a:r>
              <a:rPr lang="en-US" i="1" dirty="0"/>
              <a:t>and their stakeholders will be at different </a:t>
            </a:r>
            <a:r>
              <a:rPr lang="en-US" i="1" dirty="0" smtClean="0"/>
              <a:t>stages, from creating a joint vision to showcasing </a:t>
            </a:r>
            <a:r>
              <a:rPr lang="en-US" i="1" dirty="0"/>
              <a:t>how they are implementing </a:t>
            </a:r>
            <a:r>
              <a:rPr lang="en-US" i="1" dirty="0" smtClean="0"/>
              <a:t>the connection between cities and basins. </a:t>
            </a:r>
            <a:endParaRPr lang="en-US" i="1" dirty="0"/>
          </a:p>
          <a:p>
            <a:endParaRPr lang="en-US" i="1" dirty="0"/>
          </a:p>
        </p:txBody>
      </p:sp>
      <p:pic>
        <p:nvPicPr>
          <p:cNvPr id="6" name="Picture 5" descr="C:\Users\katharinec\Dropbox (IWAHQ)\SPA1\2. Cities of the Future\1. Programme\Principles for Water Wise Cities\graphics and figures\Building Blocks Photos\Governance transparen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15" y="2775174"/>
            <a:ext cx="1288716" cy="1104900"/>
          </a:xfrm>
          <a:prstGeom prst="rect">
            <a:avLst/>
          </a:prstGeom>
          <a:noFill/>
          <a:ln>
            <a:noFill/>
          </a:ln>
        </p:spPr>
      </p:pic>
      <p:pic>
        <p:nvPicPr>
          <p:cNvPr id="7" name="Picture 6" descr="C:\Users\katharinec\Dropbox (IWAHQ)\SPA1\2. Cities of the Future\1. Programme\Principles for Water Wise Cities\graphics and figures\Building Blocks Photos\Knowledge and Capacity transparent.png"/>
          <p:cNvPicPr/>
          <p:nvPr/>
        </p:nvPicPr>
        <p:blipFill>
          <a:blip r:embed="rId5">
            <a:extLst>
              <a:ext uri="{28A0092B-C50C-407E-A947-70E740481C1C}">
                <a14:useLocalDpi xmlns:a14="http://schemas.microsoft.com/office/drawing/2010/main" val="0"/>
              </a:ext>
            </a:extLst>
          </a:blip>
          <a:srcRect/>
          <a:stretch>
            <a:fillRect/>
          </a:stretch>
        </p:blipFill>
        <p:spPr bwMode="auto">
          <a:xfrm>
            <a:off x="339220" y="3602324"/>
            <a:ext cx="1300567" cy="1115060"/>
          </a:xfrm>
          <a:prstGeom prst="rect">
            <a:avLst/>
          </a:prstGeom>
          <a:noFill/>
          <a:ln>
            <a:noFill/>
          </a:ln>
        </p:spPr>
      </p:pic>
      <p:pic>
        <p:nvPicPr>
          <p:cNvPr id="9" name="Picture 8" descr="C:\Users\katharinec\Dropbox (IWAHQ)\SPA1\2. Cities of the Future\1. Programme\Principles for Water Wise Cities\graphics and figures\Building Blocks Photos\Implementation Tool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598" y="5391436"/>
            <a:ext cx="1363521" cy="1102678"/>
          </a:xfrm>
          <a:prstGeom prst="rect">
            <a:avLst/>
          </a:prstGeom>
          <a:noFill/>
          <a:ln>
            <a:noFill/>
          </a:ln>
        </p:spPr>
      </p:pic>
      <p:pic>
        <p:nvPicPr>
          <p:cNvPr id="8" name="Picture 7" descr="C:\Users\katharinec\Dropbox (IWAHQ)\SPA1\2. Cities of the Future\1. Programme\Principles for Water Wise Cities\graphics and figures\Building Blocks Photos\Planning Tools transparent.png"/>
          <p:cNvPicPr/>
          <p:nvPr/>
        </p:nvPicPr>
        <p:blipFill>
          <a:blip r:embed="rId7">
            <a:extLst>
              <a:ext uri="{28A0092B-C50C-407E-A947-70E740481C1C}">
                <a14:useLocalDpi xmlns:a14="http://schemas.microsoft.com/office/drawing/2010/main" val="0"/>
              </a:ext>
            </a:extLst>
          </a:blip>
          <a:srcRect/>
          <a:stretch>
            <a:fillRect/>
          </a:stretch>
        </p:blipFill>
        <p:spPr bwMode="auto">
          <a:xfrm>
            <a:off x="328417" y="4455095"/>
            <a:ext cx="1344265" cy="1152525"/>
          </a:xfrm>
          <a:prstGeom prst="rect">
            <a:avLst/>
          </a:prstGeom>
          <a:noFill/>
          <a:ln>
            <a:noFill/>
          </a:ln>
        </p:spPr>
      </p:pic>
    </p:spTree>
    <p:extLst>
      <p:ext uri="{BB962C8B-B14F-4D97-AF65-F5344CB8AC3E}">
        <p14:creationId xmlns:p14="http://schemas.microsoft.com/office/powerpoint/2010/main" val="3078586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73" y="334801"/>
            <a:ext cx="5618202" cy="820615"/>
          </a:xfrm>
        </p:spPr>
        <p:txBody>
          <a:bodyPr>
            <a:normAutofit fontScale="90000"/>
          </a:bodyPr>
          <a:lstStyle/>
          <a:p>
            <a:r>
              <a:rPr lang="en-US" dirty="0" smtClean="0"/>
              <a:t>Next steps – Upscaling the Framework </a:t>
            </a:r>
            <a:endParaRPr lang="en-US" dirty="0"/>
          </a:p>
        </p:txBody>
      </p:sp>
      <p:sp>
        <p:nvSpPr>
          <p:cNvPr id="3" name="Content Placeholder 2"/>
          <p:cNvSpPr>
            <a:spLocks noGrp="1"/>
          </p:cNvSpPr>
          <p:nvPr>
            <p:ph idx="1"/>
          </p:nvPr>
        </p:nvSpPr>
        <p:spPr>
          <a:xfrm>
            <a:off x="544474" y="1423989"/>
            <a:ext cx="5751552" cy="4994397"/>
          </a:xfrm>
        </p:spPr>
        <p:txBody>
          <a:bodyPr>
            <a:normAutofit fontScale="85000" lnSpcReduction="20000"/>
          </a:bodyPr>
          <a:lstStyle/>
          <a:p>
            <a:pPr lvl="0"/>
            <a:r>
              <a:rPr lang="en-US" dirty="0"/>
              <a:t>Creating a </a:t>
            </a:r>
            <a:r>
              <a:rPr lang="en-US" b="1" dirty="0"/>
              <a:t>handbook </a:t>
            </a:r>
            <a:r>
              <a:rPr lang="en-US" b="1" dirty="0" smtClean="0"/>
              <a:t>of </a:t>
            </a:r>
            <a:r>
              <a:rPr lang="en-US" b="1" dirty="0"/>
              <a:t>cases and best practices </a:t>
            </a:r>
            <a:r>
              <a:rPr lang="en-US" dirty="0"/>
              <a:t>using the </a:t>
            </a:r>
            <a:r>
              <a:rPr lang="en-US" dirty="0" smtClean="0"/>
              <a:t>framework.</a:t>
            </a:r>
            <a:endParaRPr lang="en-US" dirty="0"/>
          </a:p>
          <a:p>
            <a:pPr lvl="0"/>
            <a:r>
              <a:rPr lang="en-US" b="1" dirty="0"/>
              <a:t>Showcasing </a:t>
            </a:r>
            <a:r>
              <a:rPr lang="en-US" b="1" dirty="0" smtClean="0"/>
              <a:t>snapshots or </a:t>
            </a:r>
            <a:r>
              <a:rPr lang="en-US" b="1" u="sng" dirty="0">
                <a:hlinkClick r:id="rId3"/>
              </a:rPr>
              <a:t>Basin Stories</a:t>
            </a:r>
            <a:r>
              <a:rPr lang="en-US" b="1" dirty="0" smtClean="0"/>
              <a:t> </a:t>
            </a:r>
            <a:r>
              <a:rPr lang="en-US" dirty="0"/>
              <a:t>of what </a:t>
            </a:r>
            <a:r>
              <a:rPr lang="en-US" dirty="0" smtClean="0"/>
              <a:t>IWA </a:t>
            </a:r>
            <a:r>
              <a:rPr lang="en-US" dirty="0"/>
              <a:t>members and partners are doing on enabling </a:t>
            </a:r>
            <a:r>
              <a:rPr lang="en-US" dirty="0" smtClean="0"/>
              <a:t>Basin-Connected </a:t>
            </a:r>
            <a:r>
              <a:rPr lang="en-US" dirty="0"/>
              <a:t>Cities (which can contribute to the above publication). </a:t>
            </a:r>
            <a:endParaRPr lang="en-US" dirty="0" smtClean="0"/>
          </a:p>
          <a:p>
            <a:pPr lvl="0"/>
            <a:r>
              <a:rPr lang="en-US" dirty="0" smtClean="0"/>
              <a:t>Working </a:t>
            </a:r>
            <a:r>
              <a:rPr lang="en-US" dirty="0"/>
              <a:t>with the </a:t>
            </a:r>
            <a:r>
              <a:rPr lang="en-US" b="1" dirty="0"/>
              <a:t>signatories of the Principles for Water Wise Cities </a:t>
            </a:r>
            <a:r>
              <a:rPr lang="en-US" dirty="0"/>
              <a:t>to integrate the Action Agenda Framework into their urban water planning. </a:t>
            </a:r>
          </a:p>
          <a:p>
            <a:pPr lvl="0"/>
            <a:r>
              <a:rPr lang="en-US" dirty="0"/>
              <a:t>Empowering members and partners to </a:t>
            </a:r>
            <a:r>
              <a:rPr lang="en-US" b="1" dirty="0" err="1" smtClean="0"/>
              <a:t>localise</a:t>
            </a:r>
            <a:r>
              <a:rPr lang="en-US" b="1" dirty="0" smtClean="0"/>
              <a:t> the </a:t>
            </a:r>
            <a:r>
              <a:rPr lang="en-US" b="1" dirty="0"/>
              <a:t>Action Agenda Framework</a:t>
            </a:r>
            <a:r>
              <a:rPr lang="en-US" dirty="0"/>
              <a:t> and integrate into their planning, proposals, etc.  </a:t>
            </a:r>
            <a:endParaRPr lang="en-US" dirty="0" smtClean="0"/>
          </a:p>
          <a:p>
            <a:pPr lvl="0"/>
            <a:r>
              <a:rPr lang="en-US" b="1" dirty="0" smtClean="0"/>
              <a:t>Translation </a:t>
            </a:r>
            <a:r>
              <a:rPr lang="en-US" b="1" dirty="0"/>
              <a:t>of the Action Agenda </a:t>
            </a:r>
            <a:r>
              <a:rPr lang="en-US" dirty="0"/>
              <a:t>– led by partners and </a:t>
            </a:r>
            <a:r>
              <a:rPr lang="en-US" dirty="0" smtClean="0"/>
              <a:t>members (ongoing in Chinese, Spanish, French and Portuguese).</a:t>
            </a:r>
            <a:endParaRPr lang="en-US" dirty="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1009650"/>
            <a:ext cx="474345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765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3095" y="1962615"/>
            <a:ext cx="8480700" cy="1938992"/>
          </a:xfrm>
          <a:prstGeom prst="rect">
            <a:avLst/>
          </a:prstGeom>
        </p:spPr>
        <p:txBody>
          <a:bodyPr wrap="square">
            <a:spAutoFit/>
          </a:bodyPr>
          <a:lstStyle/>
          <a:p>
            <a:pPr marL="3321"/>
            <a:r>
              <a:rPr lang="nl-NL" sz="2400" b="1" dirty="0">
                <a:latin typeface="Arial" panose="020B0604020202020204" pitchFamily="34" charset="0"/>
                <a:cs typeface="Arial" panose="020B0604020202020204" pitchFamily="34" charset="0"/>
              </a:rPr>
              <a:t>For more information please </a:t>
            </a:r>
            <a:r>
              <a:rPr lang="nl-NL" sz="2400" b="1" dirty="0" smtClean="0">
                <a:latin typeface="Arial" panose="020B0604020202020204" pitchFamily="34" charset="0"/>
                <a:cs typeface="Arial" panose="020B0604020202020204" pitchFamily="34" charset="0"/>
              </a:rPr>
              <a:t>visit:</a:t>
            </a:r>
            <a:endParaRPr lang="nl-NL" sz="2400" b="1" dirty="0">
              <a:latin typeface="Arial" panose="020B0604020202020204" pitchFamily="34" charset="0"/>
              <a:cs typeface="Arial" panose="020B0604020202020204" pitchFamily="34" charset="0"/>
            </a:endParaRPr>
          </a:p>
          <a:p>
            <a:pPr marL="3321"/>
            <a:r>
              <a:rPr lang="en-US" sz="2400" dirty="0">
                <a:latin typeface="Arial" panose="020B0604020202020204" pitchFamily="34" charset="0"/>
                <a:cs typeface="Arial" panose="020B0604020202020204" pitchFamily="34" charset="0"/>
                <a:hlinkClick r:id="rId2"/>
              </a:rPr>
              <a:t>http://www.iwa-network.org/projects/basin-action-agenda</a:t>
            </a:r>
            <a:r>
              <a:rPr lang="en-US" sz="2400" dirty="0" smtClean="0">
                <a:latin typeface="Arial" panose="020B0604020202020204" pitchFamily="34" charset="0"/>
                <a:cs typeface="Arial" panose="020B0604020202020204" pitchFamily="34" charset="0"/>
                <a:hlinkClick r:id="rId2"/>
              </a:rPr>
              <a:t>/</a:t>
            </a:r>
            <a:endParaRPr lang="en-US" sz="2400" dirty="0" smtClean="0">
              <a:latin typeface="Arial" panose="020B0604020202020204" pitchFamily="34" charset="0"/>
              <a:cs typeface="Arial" panose="020B0604020202020204" pitchFamily="34" charset="0"/>
            </a:endParaRPr>
          </a:p>
          <a:p>
            <a:pPr marL="3321"/>
            <a:endParaRPr lang="en-US" sz="2400" dirty="0">
              <a:latin typeface="Arial" panose="020B0604020202020204" pitchFamily="34" charset="0"/>
              <a:cs typeface="Arial" panose="020B0604020202020204" pitchFamily="34" charset="0"/>
            </a:endParaRPr>
          </a:p>
          <a:p>
            <a:pPr marL="3321"/>
            <a:r>
              <a:rPr lang="en-US" sz="2400" b="1" dirty="0" smtClean="0">
                <a:latin typeface="Arial" panose="020B0604020202020204" pitchFamily="34" charset="0"/>
                <a:cs typeface="Arial" panose="020B0604020202020204" pitchFamily="34" charset="0"/>
              </a:rPr>
              <a:t>Katharine Cross</a:t>
            </a:r>
          </a:p>
          <a:p>
            <a:pPr marL="3321"/>
            <a:r>
              <a:rPr lang="en-US" sz="2400" dirty="0" smtClean="0">
                <a:latin typeface="Arial" panose="020B0604020202020204" pitchFamily="34" charset="0"/>
                <a:cs typeface="Arial" panose="020B0604020202020204" pitchFamily="34" charset="0"/>
                <a:hlinkClick r:id="rId3"/>
              </a:rPr>
              <a:t>Katharine.cross@iwahq.org</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311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waterdevelopmentcongress.org/wp-content/uploads/2018/12/Colombo-20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42" y="340696"/>
            <a:ext cx="8139382" cy="576618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83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satellite picture europe night"/>
          <p:cNvPicPr>
            <a:picLocks noChangeAspect="1" noChangeArrowheads="1"/>
          </p:cNvPicPr>
          <p:nvPr/>
        </p:nvPicPr>
        <p:blipFill rotWithShape="1">
          <a:blip r:embed="rId3">
            <a:extLst>
              <a:ext uri="{28A0092B-C50C-407E-A947-70E740481C1C}">
                <a14:useLocalDpi xmlns:a14="http://schemas.microsoft.com/office/drawing/2010/main" val="0"/>
              </a:ext>
            </a:extLst>
          </a:blip>
          <a:srcRect l="622" t="1900" b="1469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97000" y="5915354"/>
            <a:ext cx="9880600" cy="523220"/>
          </a:xfrm>
          <a:prstGeom prst="rect">
            <a:avLst/>
          </a:prstGeom>
          <a:solidFill>
            <a:srgbClr val="FFFFFF">
              <a:alpha val="65098"/>
            </a:srgbClr>
          </a:solidFill>
        </p:spPr>
        <p:txBody>
          <a:bodyPr wrap="square">
            <a:spAutoFit/>
          </a:bodyPr>
          <a:lstStyle/>
          <a:p>
            <a:pPr algn="ctr"/>
            <a:r>
              <a:rPr lang="en-US" sz="2800" dirty="0" smtClean="0">
                <a:latin typeface="Tw Cen MT Condensed Extra Bold" panose="020B0803020202020204" pitchFamily="34" charset="0"/>
              </a:rPr>
              <a:t>“The </a:t>
            </a:r>
            <a:r>
              <a:rPr lang="en-US" sz="2800" dirty="0">
                <a:latin typeface="Tw Cen MT Condensed Extra Bold" panose="020B0803020202020204" pitchFamily="34" charset="0"/>
              </a:rPr>
              <a:t>battle for sustainability will be lost or won in </a:t>
            </a:r>
            <a:r>
              <a:rPr lang="en-US" sz="2800" dirty="0" smtClean="0">
                <a:latin typeface="Tw Cen MT Condensed Extra Bold" panose="020B0803020202020204" pitchFamily="34" charset="0"/>
              </a:rPr>
              <a:t>cities…”</a:t>
            </a:r>
            <a:endParaRPr lang="en-US" sz="2800" dirty="0">
              <a:latin typeface="Tw Cen MT Condensed Extra Bold" panose="020B0803020202020204" pitchFamily="34" charset="0"/>
            </a:endParaRPr>
          </a:p>
        </p:txBody>
      </p:sp>
    </p:spTree>
    <p:extLst>
      <p:ext uri="{BB962C8B-B14F-4D97-AF65-F5344CB8AC3E}">
        <p14:creationId xmlns:p14="http://schemas.microsoft.com/office/powerpoint/2010/main" val="1265601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73" y="201712"/>
            <a:ext cx="9093416" cy="820615"/>
          </a:xfrm>
        </p:spPr>
        <p:txBody>
          <a:bodyPr>
            <a:normAutofit/>
          </a:bodyPr>
          <a:lstStyle/>
          <a:p>
            <a:r>
              <a:rPr lang="en-US" dirty="0" smtClean="0"/>
              <a:t>Urban water challenges</a:t>
            </a:r>
            <a:endParaRPr lang="en-US" dirty="0"/>
          </a:p>
        </p:txBody>
      </p:sp>
      <p:sp>
        <p:nvSpPr>
          <p:cNvPr id="3" name="Content Placeholder 2"/>
          <p:cNvSpPr>
            <a:spLocks noGrp="1"/>
          </p:cNvSpPr>
          <p:nvPr>
            <p:ph idx="1"/>
          </p:nvPr>
        </p:nvSpPr>
        <p:spPr>
          <a:xfrm>
            <a:off x="4416562" y="4577296"/>
            <a:ext cx="3317737" cy="1419860"/>
          </a:xfrm>
        </p:spPr>
        <p:txBody>
          <a:bodyPr>
            <a:noAutofit/>
          </a:bodyPr>
          <a:lstStyle/>
          <a:p>
            <a:r>
              <a:rPr lang="en-GB" sz="1800" dirty="0" smtClean="0"/>
              <a:t>Uncoordinated </a:t>
            </a:r>
            <a:r>
              <a:rPr lang="en-GB" sz="1800" dirty="0"/>
              <a:t>use of water &amp; land resources leads to negative impacts on cities and watersheds</a:t>
            </a:r>
          </a:p>
          <a:p>
            <a:endParaRPr lang="en-GB" sz="1800" dirty="0" smtClean="0"/>
          </a:p>
          <a:p>
            <a:endParaRPr lang="en-US" sz="1800" dirty="0"/>
          </a:p>
        </p:txBody>
      </p:sp>
      <p:sp>
        <p:nvSpPr>
          <p:cNvPr id="6" name="Rectangle 5"/>
          <p:cNvSpPr/>
          <p:nvPr/>
        </p:nvSpPr>
        <p:spPr>
          <a:xfrm>
            <a:off x="221307" y="1138275"/>
            <a:ext cx="10449939" cy="701731"/>
          </a:xfrm>
          <a:prstGeom prst="rect">
            <a:avLst/>
          </a:prstGeom>
        </p:spPr>
        <p:txBody>
          <a:bodyPr wrap="square">
            <a:spAutoFit/>
          </a:bodyPr>
          <a:lstStyle/>
          <a:p>
            <a:pPr marL="271463" indent="-271463">
              <a:lnSpc>
                <a:spcPct val="110000"/>
              </a:lnSpc>
              <a:spcBef>
                <a:spcPts val="1176"/>
              </a:spcBef>
              <a:buClr>
                <a:schemeClr val="accent1"/>
              </a:buClr>
              <a:buFont typeface="Wingdings" charset="2"/>
              <a:buChar char="§"/>
            </a:pPr>
            <a:r>
              <a:rPr lang="en-GB" dirty="0">
                <a:latin typeface="Arial"/>
              </a:rPr>
              <a:t>The rapid pace and scale of urbanization challenges the delivery of water and sanitation services and environmental protection.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74" y="4330633"/>
            <a:ext cx="3245796" cy="182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336" y="1817379"/>
            <a:ext cx="8362950" cy="240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5388" y="4398728"/>
            <a:ext cx="3245795" cy="182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80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4473" y="117829"/>
            <a:ext cx="9093417" cy="820615"/>
          </a:xfrm>
        </p:spPr>
        <p:txBody>
          <a:bodyPr>
            <a:normAutofit/>
          </a:bodyPr>
          <a:lstStyle/>
          <a:p>
            <a:r>
              <a:rPr lang="en-US" dirty="0" smtClean="0"/>
              <a:t>The IWA principles for water-Wise Cities</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08" y="1481006"/>
            <a:ext cx="3597285" cy="4680556"/>
          </a:xfrm>
          <a:prstGeom prst="rect">
            <a:avLst/>
          </a:prstGeom>
          <a:noFill/>
          <a:ln w="9525">
            <a:solidFill>
              <a:srgbClr val="F5F5F5"/>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893" y="2045824"/>
            <a:ext cx="3086603" cy="35509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00" y="2281142"/>
            <a:ext cx="647619" cy="6952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544" y="3029133"/>
            <a:ext cx="647619" cy="80952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8500" y="3890780"/>
            <a:ext cx="726688" cy="672186"/>
          </a:xfrm>
          <a:prstGeom prst="rect">
            <a:avLst/>
          </a:prstGeom>
        </p:spPr>
      </p:pic>
      <p:sp>
        <p:nvSpPr>
          <p:cNvPr id="11" name="Content Placeholder 2"/>
          <p:cNvSpPr txBox="1">
            <a:spLocks/>
          </p:cNvSpPr>
          <p:nvPr/>
        </p:nvSpPr>
        <p:spPr>
          <a:xfrm>
            <a:off x="5293763" y="4715297"/>
            <a:ext cx="3626300" cy="560851"/>
          </a:xfrm>
          <a:prstGeom prst="rect">
            <a:avLst/>
          </a:prstGeom>
        </p:spPr>
        <p:txBody>
          <a:bodyPr vert="horz" lIns="91440" tIns="45720" rIns="91440" bIns="45720" rtlCol="0" anchor="ctr">
            <a:normAutofit/>
          </a:bodyPr>
          <a:lstStyle>
            <a:lvl1pPr marL="271463" indent="-271463" algn="l" defTabSz="457200" rtl="0" eaLnBrk="1" latinLnBrk="0" hangingPunct="1">
              <a:lnSpc>
                <a:spcPct val="110000"/>
              </a:lnSpc>
              <a:spcBef>
                <a:spcPts val="1176"/>
              </a:spcBef>
              <a:buClr>
                <a:schemeClr val="accent1"/>
              </a:buClr>
              <a:buFont typeface="Wingdings" charset="2"/>
              <a:buChar char="§"/>
              <a:defRPr sz="2200" kern="1200">
                <a:solidFill>
                  <a:schemeClr val="tx1"/>
                </a:solidFill>
                <a:latin typeface="Arial"/>
                <a:ea typeface="+mn-ea"/>
                <a:cs typeface="+mn-cs"/>
              </a:defRPr>
            </a:lvl1pPr>
            <a:lvl2pPr marL="536575" indent="-273050" algn="l" defTabSz="457200" rtl="0" eaLnBrk="1" latinLnBrk="0" hangingPunct="1">
              <a:lnSpc>
                <a:spcPct val="110000"/>
              </a:lnSpc>
              <a:spcBef>
                <a:spcPct val="20000"/>
              </a:spcBef>
              <a:buClr>
                <a:schemeClr val="accent1"/>
              </a:buClr>
              <a:buFont typeface="Symbol" charset="2"/>
              <a:buChar char="-"/>
              <a:defRPr sz="1800" kern="1200">
                <a:solidFill>
                  <a:schemeClr val="tx1"/>
                </a:solidFill>
                <a:latin typeface="Arial"/>
                <a:ea typeface="+mn-ea"/>
                <a:cs typeface="+mn-cs"/>
              </a:defRPr>
            </a:lvl2pPr>
            <a:lvl3pPr marL="811213" indent="-274638" algn="l" defTabSz="457200" rtl="0" eaLnBrk="1" latinLnBrk="0" hangingPunct="1">
              <a:lnSpc>
                <a:spcPct val="110000"/>
              </a:lnSpc>
              <a:spcBef>
                <a:spcPct val="20000"/>
              </a:spcBef>
              <a:buClr>
                <a:schemeClr val="accent1"/>
              </a:buClr>
              <a:buFont typeface="Wingdings" charset="2"/>
              <a:buChar char="§"/>
              <a:tabLst/>
              <a:defRPr sz="1600" kern="1200">
                <a:solidFill>
                  <a:schemeClr val="tx1"/>
                </a:solidFill>
                <a:latin typeface="Arial"/>
                <a:ea typeface="+mn-ea"/>
                <a:cs typeface="+mn-cs"/>
              </a:defRPr>
            </a:lvl3pPr>
            <a:lvl4pPr marL="1074738" indent="-263525" algn="l" defTabSz="457200" rtl="0" eaLnBrk="1" latinLnBrk="0" hangingPunct="1">
              <a:lnSpc>
                <a:spcPct val="110000"/>
              </a:lnSpc>
              <a:spcBef>
                <a:spcPct val="20000"/>
              </a:spcBef>
              <a:buClr>
                <a:schemeClr val="accent1"/>
              </a:buClr>
              <a:buFont typeface="Symbol" charset="2"/>
              <a:buChar char="-"/>
              <a:defRPr sz="1600" kern="1200">
                <a:solidFill>
                  <a:schemeClr val="tx1"/>
                </a:solidFill>
                <a:latin typeface="Arial"/>
                <a:ea typeface="+mn-ea"/>
                <a:cs typeface="+mn-cs"/>
              </a:defRPr>
            </a:lvl4pPr>
            <a:lvl5pPr marL="1347788" indent="-273050" algn="l" defTabSz="457200" rtl="0" eaLnBrk="1" latinLnBrk="0" hangingPunct="1">
              <a:lnSpc>
                <a:spcPct val="110000"/>
              </a:lnSpc>
              <a:spcBef>
                <a:spcPct val="20000"/>
              </a:spcBef>
              <a:buClr>
                <a:schemeClr val="accent1"/>
              </a:buClr>
              <a:buFont typeface="Wingdings" charset="2"/>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1800" dirty="0" smtClean="0">
                <a:solidFill>
                  <a:srgbClr val="B17ED8"/>
                </a:solidFill>
              </a:rPr>
              <a:t>Building water-wise communities</a:t>
            </a:r>
            <a:endParaRPr lang="en-GB" sz="1800" b="1" dirty="0" smtClean="0">
              <a:solidFill>
                <a:srgbClr val="B17ED8"/>
              </a:solidFill>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4700" y="4652866"/>
            <a:ext cx="695238" cy="685714"/>
          </a:xfrm>
          <a:prstGeom prst="rect">
            <a:avLst/>
          </a:prstGeom>
        </p:spPr>
      </p:pic>
      <p:sp>
        <p:nvSpPr>
          <p:cNvPr id="13" name="Rectangle 12"/>
          <p:cNvSpPr/>
          <p:nvPr/>
        </p:nvSpPr>
        <p:spPr>
          <a:xfrm>
            <a:off x="5293763" y="4014507"/>
            <a:ext cx="2646878" cy="424732"/>
          </a:xfrm>
          <a:prstGeom prst="rect">
            <a:avLst/>
          </a:prstGeom>
        </p:spPr>
        <p:txBody>
          <a:bodyPr wrap="none" anchor="ctr">
            <a:spAutoFit/>
          </a:bodyPr>
          <a:lstStyle/>
          <a:p>
            <a:pPr>
              <a:lnSpc>
                <a:spcPct val="120000"/>
              </a:lnSpc>
            </a:pPr>
            <a:r>
              <a:rPr lang="en-GB" dirty="0">
                <a:solidFill>
                  <a:schemeClr val="accent3">
                    <a:lumMod val="75000"/>
                  </a:schemeClr>
                </a:solidFill>
                <a:latin typeface="Arial" panose="020B0604020202020204" pitchFamily="34" charset="0"/>
                <a:cs typeface="Arial" panose="020B0604020202020204" pitchFamily="34" charset="0"/>
              </a:rPr>
              <a:t>Basin Connected Cities </a:t>
            </a:r>
          </a:p>
        </p:txBody>
      </p:sp>
      <p:sp>
        <p:nvSpPr>
          <p:cNvPr id="14" name="Rectangle 13"/>
          <p:cNvSpPr/>
          <p:nvPr/>
        </p:nvSpPr>
        <p:spPr>
          <a:xfrm>
            <a:off x="5293763" y="3152278"/>
            <a:ext cx="3330784" cy="563231"/>
          </a:xfrm>
          <a:prstGeom prst="rect">
            <a:avLst/>
          </a:prstGeom>
        </p:spPr>
        <p:txBody>
          <a:bodyPr wrap="none" anchor="ctr">
            <a:spAutoFit/>
          </a:bodyPr>
          <a:lstStyle/>
          <a:p>
            <a:pPr>
              <a:lnSpc>
                <a:spcPct val="170000"/>
              </a:lnSpc>
            </a:pPr>
            <a:r>
              <a:rPr lang="en-GB" dirty="0">
                <a:solidFill>
                  <a:srgbClr val="6DD9A8"/>
                </a:solidFill>
                <a:latin typeface="Arial" panose="020B0604020202020204" pitchFamily="34" charset="0"/>
                <a:cs typeface="Arial" panose="020B0604020202020204" pitchFamily="34" charset="0"/>
              </a:rPr>
              <a:t>Water Sensitive Urban Design </a:t>
            </a:r>
            <a:endParaRPr lang="en-GB" sz="1200" dirty="0">
              <a:solidFill>
                <a:srgbClr val="6DD9A8"/>
              </a:solidFill>
              <a:latin typeface="Arial" panose="020B0604020202020204" pitchFamily="34" charset="0"/>
              <a:cs typeface="Arial" panose="020B0604020202020204" pitchFamily="34" charset="0"/>
            </a:endParaRPr>
          </a:p>
        </p:txBody>
      </p:sp>
      <p:sp>
        <p:nvSpPr>
          <p:cNvPr id="15" name="Rectangle 14"/>
          <p:cNvSpPr/>
          <p:nvPr/>
        </p:nvSpPr>
        <p:spPr>
          <a:xfrm>
            <a:off x="5293762" y="2360995"/>
            <a:ext cx="3241015" cy="535531"/>
          </a:xfrm>
          <a:prstGeom prst="rect">
            <a:avLst/>
          </a:prstGeom>
        </p:spPr>
        <p:txBody>
          <a:bodyPr wrap="none" anchor="ctr">
            <a:spAutoFit/>
          </a:bodyPr>
          <a:lstStyle/>
          <a:p>
            <a:pPr>
              <a:lnSpc>
                <a:spcPct val="160000"/>
              </a:lnSpc>
            </a:pPr>
            <a:r>
              <a:rPr lang="en-GB" dirty="0">
                <a:solidFill>
                  <a:schemeClr val="accent1">
                    <a:lumMod val="60000"/>
                    <a:lumOff val="40000"/>
                  </a:schemeClr>
                </a:solidFill>
                <a:latin typeface="Arial" panose="020B0604020202020204" pitchFamily="34" charset="0"/>
                <a:cs typeface="Arial" panose="020B0604020202020204" pitchFamily="34" charset="0"/>
              </a:rPr>
              <a:t>Regenerative Water Services </a:t>
            </a:r>
          </a:p>
        </p:txBody>
      </p:sp>
    </p:spTree>
    <p:extLst>
      <p:ext uri="{BB962C8B-B14F-4D97-AF65-F5344CB8AC3E}">
        <p14:creationId xmlns:p14="http://schemas.microsoft.com/office/powerpoint/2010/main" val="4036418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Basin-Connected cities – systems thinking to Achieve water security</a:t>
            </a:r>
            <a:endParaRPr lang="en-US" dirty="0"/>
          </a:p>
        </p:txBody>
      </p:sp>
      <p:sp>
        <p:nvSpPr>
          <p:cNvPr id="3" name="Content Placeholder 2"/>
          <p:cNvSpPr>
            <a:spLocks noGrp="1"/>
          </p:cNvSpPr>
          <p:nvPr>
            <p:ph idx="1"/>
          </p:nvPr>
        </p:nvSpPr>
        <p:spPr/>
        <p:txBody>
          <a:bodyPr/>
          <a:lstStyle/>
          <a:p>
            <a:pPr lvl="0"/>
            <a:endParaRPr lang="en-US" sz="2400" b="1" dirty="0">
              <a:ln w="1905"/>
              <a:solidFill>
                <a:srgbClr val="0070C0"/>
              </a:solidFill>
              <a:effectLst>
                <a:innerShdw blurRad="63500" dist="50800" dir="18900000">
                  <a:prstClr val="black">
                    <a:alpha val="50000"/>
                  </a:prstClr>
                </a:innerShdw>
              </a:effectLst>
              <a:cs typeface="Arial"/>
            </a:endParaRPr>
          </a:p>
          <a:p>
            <a:endParaRPr lang="en-US" dirty="0"/>
          </a:p>
        </p:txBody>
      </p:sp>
      <p:grpSp>
        <p:nvGrpSpPr>
          <p:cNvPr id="4" name="Group 3"/>
          <p:cNvGrpSpPr/>
          <p:nvPr/>
        </p:nvGrpSpPr>
        <p:grpSpPr>
          <a:xfrm>
            <a:off x="1651646" y="1399239"/>
            <a:ext cx="9345015" cy="4977623"/>
            <a:chOff x="1174296" y="1522786"/>
            <a:chExt cx="7008761" cy="4977623"/>
          </a:xfrm>
        </p:grpSpPr>
        <p:grpSp>
          <p:nvGrpSpPr>
            <p:cNvPr id="5" name="Group 4"/>
            <p:cNvGrpSpPr/>
            <p:nvPr/>
          </p:nvGrpSpPr>
          <p:grpSpPr>
            <a:xfrm>
              <a:off x="1190626" y="1565544"/>
              <a:ext cx="2834640" cy="1828800"/>
              <a:chOff x="1190626" y="1565544"/>
              <a:chExt cx="2834640" cy="1828800"/>
            </a:xfrm>
          </p:grpSpPr>
          <p:pic>
            <p:nvPicPr>
              <p:cNvPr id="15" name="Picture 14"/>
              <p:cNvPicPr>
                <a:picLocks/>
              </p:cNvPicPr>
              <p:nvPr/>
            </p:nvPicPr>
            <p:blipFill rotWithShape="1">
              <a:blip r:embed="rId3"/>
              <a:srcRect l="6332" r="23632"/>
              <a:stretch/>
            </p:blipFill>
            <p:spPr>
              <a:xfrm>
                <a:off x="1190626" y="1565544"/>
                <a:ext cx="2834640" cy="1828800"/>
              </a:xfrm>
              <a:prstGeom prst="rect">
                <a:avLst/>
              </a:prstGeom>
              <a:ln>
                <a:solidFill>
                  <a:srgbClr val="002060"/>
                </a:solidFill>
              </a:ln>
            </p:spPr>
          </p:pic>
          <p:sp>
            <p:nvSpPr>
              <p:cNvPr id="16" name="TextBox 15"/>
              <p:cNvSpPr txBox="1"/>
              <p:nvPr/>
            </p:nvSpPr>
            <p:spPr>
              <a:xfrm>
                <a:off x="1672749" y="2066750"/>
                <a:ext cx="1910443" cy="369332"/>
              </a:xfrm>
              <a:prstGeom prst="rect">
                <a:avLst/>
              </a:prstGeom>
              <a:solidFill>
                <a:schemeClr val="bg1">
                  <a:alpha val="83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Urban/Peri Urban</a:t>
                </a:r>
              </a:p>
            </p:txBody>
          </p:sp>
        </p:grpSp>
        <p:grpSp>
          <p:nvGrpSpPr>
            <p:cNvPr id="6" name="Group 5"/>
            <p:cNvGrpSpPr/>
            <p:nvPr/>
          </p:nvGrpSpPr>
          <p:grpSpPr>
            <a:xfrm>
              <a:off x="5336043" y="1522786"/>
              <a:ext cx="2834640" cy="1828800"/>
              <a:chOff x="5336043" y="1522786"/>
              <a:chExt cx="2834640" cy="1828800"/>
            </a:xfrm>
          </p:grpSpPr>
          <p:pic>
            <p:nvPicPr>
              <p:cNvPr id="13" name="Picture 12"/>
              <p:cNvPicPr>
                <a:picLocks/>
              </p:cNvPicPr>
              <p:nvPr/>
            </p:nvPicPr>
            <p:blipFill>
              <a:blip r:embed="rId4"/>
              <a:stretch>
                <a:fillRect/>
              </a:stretch>
            </p:blipFill>
            <p:spPr>
              <a:xfrm>
                <a:off x="5336043" y="1522786"/>
                <a:ext cx="2834640" cy="1828800"/>
              </a:xfrm>
              <a:prstGeom prst="rect">
                <a:avLst/>
              </a:prstGeom>
              <a:ln>
                <a:solidFill>
                  <a:srgbClr val="00B0F0"/>
                </a:solidFill>
              </a:ln>
            </p:spPr>
          </p:pic>
          <p:sp>
            <p:nvSpPr>
              <p:cNvPr id="14" name="TextBox 13"/>
              <p:cNvSpPr txBox="1"/>
              <p:nvPr/>
            </p:nvSpPr>
            <p:spPr>
              <a:xfrm>
                <a:off x="5755000" y="2210973"/>
                <a:ext cx="1910443" cy="369332"/>
              </a:xfrm>
              <a:prstGeom prst="rect">
                <a:avLst/>
              </a:prstGeom>
              <a:solidFill>
                <a:schemeClr val="bg1">
                  <a:alpha val="83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Energy &amp; Industry</a:t>
                </a:r>
              </a:p>
            </p:txBody>
          </p:sp>
        </p:grpSp>
        <p:grpSp>
          <p:nvGrpSpPr>
            <p:cNvPr id="7" name="Group 6"/>
            <p:cNvGrpSpPr/>
            <p:nvPr/>
          </p:nvGrpSpPr>
          <p:grpSpPr>
            <a:xfrm>
              <a:off x="1174296" y="4645486"/>
              <a:ext cx="2834640" cy="1828800"/>
              <a:chOff x="1174296" y="4645486"/>
              <a:chExt cx="2834640" cy="1828800"/>
            </a:xfrm>
          </p:grpSpPr>
          <p:pic>
            <p:nvPicPr>
              <p:cNvPr id="11" name="Content Placeholder 5" descr="water florida 4.jpg"/>
              <p:cNvPicPr>
                <a:picLocks/>
              </p:cNvPicPr>
              <p:nvPr/>
            </p:nvPicPr>
            <p:blipFill>
              <a:blip r:embed="rId5" cstate="print"/>
              <a:stretch>
                <a:fillRect/>
              </a:stretch>
            </p:blipFill>
            <p:spPr>
              <a:xfrm>
                <a:off x="1174296" y="4645486"/>
                <a:ext cx="2834640" cy="1828800"/>
              </a:xfrm>
              <a:prstGeom prst="rect">
                <a:avLst/>
              </a:prstGeom>
              <a:ln>
                <a:solidFill>
                  <a:srgbClr val="FF9300"/>
                </a:solidFill>
              </a:ln>
            </p:spPr>
          </p:pic>
          <p:sp>
            <p:nvSpPr>
              <p:cNvPr id="12" name="TextBox 11"/>
              <p:cNvSpPr txBox="1"/>
              <p:nvPr/>
            </p:nvSpPr>
            <p:spPr>
              <a:xfrm>
                <a:off x="1672749" y="5072978"/>
                <a:ext cx="1910443" cy="369332"/>
              </a:xfrm>
              <a:prstGeom prst="rect">
                <a:avLst/>
              </a:prstGeom>
              <a:solidFill>
                <a:schemeClr val="bg1">
                  <a:alpha val="83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300"/>
                    </a:solidFill>
                    <a:effectLst/>
                    <a:uLnTx/>
                    <a:uFillTx/>
                    <a:latin typeface="Calibri" panose="020F0502020204030204"/>
                    <a:ea typeface="+mn-ea"/>
                    <a:cs typeface="+mn-cs"/>
                  </a:rPr>
                  <a:t>Ecosystems</a:t>
                </a:r>
              </a:p>
            </p:txBody>
          </p:sp>
        </p:grpSp>
        <p:grpSp>
          <p:nvGrpSpPr>
            <p:cNvPr id="8" name="Group 7"/>
            <p:cNvGrpSpPr/>
            <p:nvPr/>
          </p:nvGrpSpPr>
          <p:grpSpPr>
            <a:xfrm>
              <a:off x="5348417" y="4580169"/>
              <a:ext cx="2834640" cy="1920240"/>
              <a:chOff x="5348417" y="4580169"/>
              <a:chExt cx="2834640" cy="1920240"/>
            </a:xfrm>
          </p:grpSpPr>
          <p:pic>
            <p:nvPicPr>
              <p:cNvPr id="9" name="Picture 8"/>
              <p:cNvPicPr>
                <a:picLocks/>
              </p:cNvPicPr>
              <p:nvPr/>
            </p:nvPicPr>
            <p:blipFill>
              <a:blip r:embed="rId6"/>
              <a:stretch>
                <a:fillRect/>
              </a:stretch>
            </p:blipFill>
            <p:spPr>
              <a:xfrm>
                <a:off x="5348417" y="4580169"/>
                <a:ext cx="2834640" cy="1920240"/>
              </a:xfrm>
              <a:prstGeom prst="rect">
                <a:avLst/>
              </a:prstGeom>
              <a:ln>
                <a:solidFill>
                  <a:srgbClr val="00B050"/>
                </a:solidFill>
              </a:ln>
            </p:spPr>
          </p:pic>
          <p:sp>
            <p:nvSpPr>
              <p:cNvPr id="10" name="TextBox 9"/>
              <p:cNvSpPr txBox="1"/>
              <p:nvPr/>
            </p:nvSpPr>
            <p:spPr>
              <a:xfrm>
                <a:off x="5873929" y="5072318"/>
                <a:ext cx="1910443" cy="369332"/>
              </a:xfrm>
              <a:prstGeom prst="rect">
                <a:avLst/>
              </a:prstGeom>
              <a:solidFill>
                <a:schemeClr val="bg1">
                  <a:alpha val="83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Agriculture</a:t>
                </a:r>
              </a:p>
            </p:txBody>
          </p:sp>
        </p:grpSp>
      </p:grpSp>
      <p:grpSp>
        <p:nvGrpSpPr>
          <p:cNvPr id="17" name="Group 50"/>
          <p:cNvGrpSpPr/>
          <p:nvPr/>
        </p:nvGrpSpPr>
        <p:grpSpPr>
          <a:xfrm>
            <a:off x="5269704" y="3321510"/>
            <a:ext cx="2063453" cy="1941606"/>
            <a:chOff x="2795810" y="3742437"/>
            <a:chExt cx="1547590" cy="1941606"/>
          </a:xfrm>
        </p:grpSpPr>
        <p:sp>
          <p:nvSpPr>
            <p:cNvPr id="18" name="TextBox 17"/>
            <p:cNvSpPr txBox="1"/>
            <p:nvPr/>
          </p:nvSpPr>
          <p:spPr>
            <a:xfrm>
              <a:off x="2795810" y="4330998"/>
              <a:ext cx="1547590" cy="284693"/>
            </a:xfrm>
            <a:prstGeom prst="rect">
              <a:avLst/>
            </a:prstGeom>
            <a:solidFill>
              <a:schemeClr val="bg1"/>
            </a:solidFill>
            <a:ln w="19050">
              <a:solidFill>
                <a:srgbClr val="74913B"/>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GI reduces energy for water</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cxnSp>
          <p:nvCxnSpPr>
            <p:cNvPr id="19" name="Straight Arrow Connector 18"/>
            <p:cNvCxnSpPr/>
            <p:nvPr/>
          </p:nvCxnSpPr>
          <p:spPr>
            <a:xfrm flipH="1">
              <a:off x="3758517" y="3742437"/>
              <a:ext cx="544515" cy="563749"/>
            </a:xfrm>
            <a:prstGeom prst="straightConnector1">
              <a:avLst/>
            </a:prstGeom>
            <a:ln w="76200">
              <a:solidFill>
                <a:srgbClr val="74913B"/>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870774" y="3742436"/>
              <a:ext cx="544515" cy="563749"/>
            </a:xfrm>
            <a:prstGeom prst="straightConnector1">
              <a:avLst/>
            </a:prstGeom>
            <a:ln w="76200">
              <a:solidFill>
                <a:srgbClr val="74913B"/>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flipV="1">
              <a:off x="3088123" y="4808052"/>
              <a:ext cx="481482" cy="875991"/>
            </a:xfrm>
            <a:prstGeom prst="bentConnector2">
              <a:avLst/>
            </a:prstGeom>
            <a:ln w="76200">
              <a:solidFill>
                <a:srgbClr val="74913B"/>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44"/>
          <p:cNvGrpSpPr/>
          <p:nvPr/>
        </p:nvGrpSpPr>
        <p:grpSpPr>
          <a:xfrm>
            <a:off x="2261654" y="3292066"/>
            <a:ext cx="2063453" cy="1155356"/>
            <a:chOff x="2795810" y="3529589"/>
            <a:chExt cx="1547590" cy="1825983"/>
          </a:xfrm>
        </p:grpSpPr>
        <p:sp>
          <p:nvSpPr>
            <p:cNvPr id="23" name="TextBox 22"/>
            <p:cNvSpPr txBox="1"/>
            <p:nvPr/>
          </p:nvSpPr>
          <p:spPr>
            <a:xfrm>
              <a:off x="2795810" y="4269214"/>
              <a:ext cx="1547590" cy="753964"/>
            </a:xfrm>
            <a:prstGeom prst="rect">
              <a:avLst/>
            </a:prstGeom>
            <a:solidFill>
              <a:schemeClr val="bg1"/>
            </a:solidFill>
            <a:ln w="19050">
              <a:solidFill>
                <a:srgbClr val="0070C0"/>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Flood Mitigation, GW Recharge</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cxnSp>
          <p:nvCxnSpPr>
            <p:cNvPr id="24" name="Straight Arrow Connector 23"/>
            <p:cNvCxnSpPr/>
            <p:nvPr/>
          </p:nvCxnSpPr>
          <p:spPr>
            <a:xfrm>
              <a:off x="3569605" y="3529589"/>
              <a:ext cx="0" cy="723549"/>
            </a:xfrm>
            <a:prstGeom prst="straightConnector1">
              <a:avLst/>
            </a:prstGeom>
            <a:ln w="76200">
              <a:solidFill>
                <a:srgbClr val="0070C0"/>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V="1">
              <a:off x="3382915" y="5168855"/>
              <a:ext cx="373404" cy="30"/>
            </a:xfrm>
            <a:prstGeom prst="bentConnector3">
              <a:avLst>
                <a:gd name="adj1" fmla="val 50000"/>
              </a:avLst>
            </a:prstGeom>
            <a:ln w="76200">
              <a:solidFill>
                <a:srgbClr val="0070C0"/>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26" name="Group 44"/>
          <p:cNvGrpSpPr/>
          <p:nvPr/>
        </p:nvGrpSpPr>
        <p:grpSpPr>
          <a:xfrm>
            <a:off x="3021783" y="3275041"/>
            <a:ext cx="2063453" cy="1155355"/>
            <a:chOff x="2795810" y="3451018"/>
            <a:chExt cx="1547590" cy="1825981"/>
          </a:xfrm>
        </p:grpSpPr>
        <p:sp>
          <p:nvSpPr>
            <p:cNvPr id="27" name="TextBox 26"/>
            <p:cNvSpPr txBox="1"/>
            <p:nvPr/>
          </p:nvSpPr>
          <p:spPr>
            <a:xfrm>
              <a:off x="2795810" y="4269214"/>
              <a:ext cx="1547590" cy="449943"/>
            </a:xfrm>
            <a:prstGeom prst="rect">
              <a:avLst/>
            </a:prstGeom>
            <a:solidFill>
              <a:schemeClr val="bg1"/>
            </a:solidFill>
            <a:ln w="19050">
              <a:solidFill>
                <a:schemeClr val="tx1">
                  <a:lumMod val="65000"/>
                  <a:lumOff val="35000"/>
                </a:schemeClr>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Pollution Reduction</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cxnSp>
          <p:nvCxnSpPr>
            <p:cNvPr id="28" name="Straight Arrow Connector 27"/>
            <p:cNvCxnSpPr/>
            <p:nvPr/>
          </p:nvCxnSpPr>
          <p:spPr>
            <a:xfrm>
              <a:off x="3569605" y="3451018"/>
              <a:ext cx="0" cy="802119"/>
            </a:xfrm>
            <a:prstGeom prst="straightConnector1">
              <a:avLst/>
            </a:prstGeom>
            <a:ln w="76200">
              <a:solidFill>
                <a:schemeClr val="tx1">
                  <a:lumMod val="65000"/>
                  <a:lumOff val="3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V="1">
              <a:off x="3304367" y="5020281"/>
              <a:ext cx="513406" cy="30"/>
            </a:xfrm>
            <a:prstGeom prst="bentConnector3">
              <a:avLst>
                <a:gd name="adj1" fmla="val 50000"/>
              </a:avLst>
            </a:prstGeom>
            <a:ln w="76200">
              <a:solidFill>
                <a:schemeClr val="tx1">
                  <a:lumMod val="65000"/>
                  <a:lumOff val="3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509265" y="2798976"/>
            <a:ext cx="4159280" cy="1677147"/>
            <a:chOff x="4199505" y="3092779"/>
            <a:chExt cx="2670582" cy="1220139"/>
          </a:xfrm>
        </p:grpSpPr>
        <p:sp>
          <p:nvSpPr>
            <p:cNvPr id="31" name="TextBox 30"/>
            <p:cNvSpPr txBox="1"/>
            <p:nvPr/>
          </p:nvSpPr>
          <p:spPr>
            <a:xfrm>
              <a:off x="5322497" y="3645776"/>
              <a:ext cx="1547590" cy="334525"/>
            </a:xfrm>
            <a:prstGeom prst="rect">
              <a:avLst/>
            </a:prstGeom>
            <a:solidFill>
              <a:schemeClr val="bg1"/>
            </a:solidFill>
            <a:ln w="19050">
              <a:solidFill>
                <a:srgbClr val="C89800"/>
              </a:solidFill>
              <a:prstDash val="sysDash"/>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Co-digestion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(Biogas Production)</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cxnSp>
          <p:nvCxnSpPr>
            <p:cNvPr id="32" name="Elbow Connector 31"/>
            <p:cNvCxnSpPr/>
            <p:nvPr/>
          </p:nvCxnSpPr>
          <p:spPr>
            <a:xfrm rot="10800000" flipH="1" flipV="1">
              <a:off x="4199505" y="3092779"/>
              <a:ext cx="1122992" cy="749500"/>
            </a:xfrm>
            <a:prstGeom prst="bentConnector3">
              <a:avLst>
                <a:gd name="adj1" fmla="val 50000"/>
              </a:avLst>
            </a:prstGeom>
            <a:ln w="76200">
              <a:solidFill>
                <a:srgbClr val="C898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6126146" y="3377613"/>
              <a:ext cx="13786" cy="935305"/>
              <a:chOff x="6126146" y="3377613"/>
              <a:chExt cx="13786" cy="935305"/>
            </a:xfrm>
          </p:grpSpPr>
          <p:cxnSp>
            <p:nvCxnSpPr>
              <p:cNvPr id="34" name="Elbow Connector 33"/>
              <p:cNvCxnSpPr/>
              <p:nvPr/>
            </p:nvCxnSpPr>
            <p:spPr>
              <a:xfrm flipH="1" flipV="1">
                <a:off x="6126146" y="3980301"/>
                <a:ext cx="0" cy="332617"/>
              </a:xfrm>
              <a:prstGeom prst="bentConnector2">
                <a:avLst/>
              </a:prstGeom>
              <a:ln w="76200">
                <a:solidFill>
                  <a:srgbClr val="C898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flipV="1">
                <a:off x="6139932" y="3377613"/>
                <a:ext cx="0" cy="266094"/>
              </a:xfrm>
              <a:prstGeom prst="bentConnector2">
                <a:avLst/>
              </a:prstGeom>
              <a:ln w="76200">
                <a:solidFill>
                  <a:srgbClr val="C898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5320612" y="2554985"/>
            <a:ext cx="2063453" cy="1941606"/>
            <a:chOff x="1881265" y="2940036"/>
            <a:chExt cx="1547590" cy="1941606"/>
          </a:xfrm>
        </p:grpSpPr>
        <p:grpSp>
          <p:nvGrpSpPr>
            <p:cNvPr id="37" name="Group 50"/>
            <p:cNvGrpSpPr/>
            <p:nvPr/>
          </p:nvGrpSpPr>
          <p:grpSpPr>
            <a:xfrm flipV="1">
              <a:off x="1946612" y="2940036"/>
              <a:ext cx="1441875" cy="1941606"/>
              <a:chOff x="2861157" y="3742437"/>
              <a:chExt cx="1441875" cy="1941606"/>
            </a:xfrm>
          </p:grpSpPr>
          <p:cxnSp>
            <p:nvCxnSpPr>
              <p:cNvPr id="39" name="Straight Arrow Connector 38"/>
              <p:cNvCxnSpPr/>
              <p:nvPr/>
            </p:nvCxnSpPr>
            <p:spPr>
              <a:xfrm flipH="1">
                <a:off x="3758517" y="3742437"/>
                <a:ext cx="544515" cy="563749"/>
              </a:xfrm>
              <a:prstGeom prst="straightConnector1">
                <a:avLst/>
              </a:prstGeom>
              <a:ln w="762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a:off x="2870774" y="3742436"/>
                <a:ext cx="544515" cy="563749"/>
              </a:xfrm>
              <a:prstGeom prst="straightConnector1">
                <a:avLst/>
              </a:prstGeom>
              <a:ln w="762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flipV="1">
                <a:off x="3088123" y="4808052"/>
                <a:ext cx="481482" cy="875991"/>
              </a:xfrm>
              <a:prstGeom prst="bentConnector2">
                <a:avLst/>
              </a:prstGeom>
              <a:ln w="762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881265" y="3907882"/>
              <a:ext cx="1547590" cy="284693"/>
            </a:xfrm>
            <a:prstGeom prst="rect">
              <a:avLst/>
            </a:prstGeom>
            <a:solidFill>
              <a:schemeClr val="bg1"/>
            </a:solidFill>
            <a:ln w="19050">
              <a:solidFill>
                <a:srgbClr val="0070C0"/>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Reused Water</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grpSp>
      <p:grpSp>
        <p:nvGrpSpPr>
          <p:cNvPr id="42" name="Group 41"/>
          <p:cNvGrpSpPr/>
          <p:nvPr/>
        </p:nvGrpSpPr>
        <p:grpSpPr>
          <a:xfrm rot="5400000" flipH="1">
            <a:off x="6503813" y="2198574"/>
            <a:ext cx="1411852" cy="3379896"/>
            <a:chOff x="1960195" y="2940036"/>
            <a:chExt cx="1411852" cy="2534922"/>
          </a:xfrm>
        </p:grpSpPr>
        <p:grpSp>
          <p:nvGrpSpPr>
            <p:cNvPr id="43" name="Group 50"/>
            <p:cNvGrpSpPr/>
            <p:nvPr/>
          </p:nvGrpSpPr>
          <p:grpSpPr>
            <a:xfrm flipV="1">
              <a:off x="1960195" y="2940036"/>
              <a:ext cx="1411852" cy="2534922"/>
              <a:chOff x="2874740" y="3149121"/>
              <a:chExt cx="1411852" cy="2534922"/>
            </a:xfrm>
          </p:grpSpPr>
          <p:cxnSp>
            <p:nvCxnSpPr>
              <p:cNvPr id="45" name="Straight Arrow Connector 44"/>
              <p:cNvCxnSpPr/>
              <p:nvPr/>
            </p:nvCxnSpPr>
            <p:spPr>
              <a:xfrm flipH="1">
                <a:off x="3742077" y="3149121"/>
                <a:ext cx="544515" cy="563749"/>
              </a:xfrm>
              <a:prstGeom prst="straightConnector1">
                <a:avLst/>
              </a:prstGeom>
              <a:ln w="762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6200000" flipH="1">
                <a:off x="2884357" y="3166583"/>
                <a:ext cx="544515" cy="563749"/>
              </a:xfrm>
              <a:prstGeom prst="straightConnector1">
                <a:avLst/>
              </a:prstGeom>
              <a:ln w="762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3088123" y="4808052"/>
                <a:ext cx="481482" cy="875991"/>
              </a:xfrm>
              <a:prstGeom prst="bentConnector2">
                <a:avLst/>
              </a:prstGeom>
              <a:ln w="762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5400000">
              <a:off x="1881276" y="3973198"/>
              <a:ext cx="1547590" cy="284693"/>
            </a:xfrm>
            <a:prstGeom prst="rect">
              <a:avLst/>
            </a:prstGeom>
            <a:solidFill>
              <a:schemeClr val="bg1"/>
            </a:solidFill>
            <a:ln w="19050">
              <a:solidFill>
                <a:srgbClr val="0070C0"/>
              </a:solidFill>
              <a:prstDash val="sysDash"/>
            </a:ln>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Water Efficiencies (+) </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grpSp>
      <p:grpSp>
        <p:nvGrpSpPr>
          <p:cNvPr id="48" name="Group 44"/>
          <p:cNvGrpSpPr/>
          <p:nvPr/>
        </p:nvGrpSpPr>
        <p:grpSpPr>
          <a:xfrm rot="16200000">
            <a:off x="6198499" y="1949625"/>
            <a:ext cx="1262508" cy="3858561"/>
            <a:chOff x="2928217" y="340631"/>
            <a:chExt cx="1262508" cy="4573715"/>
          </a:xfrm>
        </p:grpSpPr>
        <p:cxnSp>
          <p:nvCxnSpPr>
            <p:cNvPr id="49" name="Straight Arrow Connector 70"/>
            <p:cNvCxnSpPr/>
            <p:nvPr/>
          </p:nvCxnSpPr>
          <p:spPr>
            <a:xfrm rot="10800000">
              <a:off x="2928217" y="340631"/>
              <a:ext cx="1262508" cy="4573715"/>
            </a:xfrm>
            <a:prstGeom prst="bentConnector3">
              <a:avLst>
                <a:gd name="adj1" fmla="val 65089"/>
              </a:avLst>
            </a:prstGeom>
            <a:ln w="76200">
              <a:solidFill>
                <a:srgbClr val="9411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5400000">
              <a:off x="2229865" y="2646267"/>
              <a:ext cx="2445898" cy="284693"/>
            </a:xfrm>
            <a:prstGeom prst="rect">
              <a:avLst/>
            </a:prstGeom>
            <a:solidFill>
              <a:schemeClr val="bg1"/>
            </a:solidFill>
            <a:ln w="19050">
              <a:solidFill>
                <a:srgbClr val="941100"/>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Carbon Sequestration</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grpSp>
      <p:grpSp>
        <p:nvGrpSpPr>
          <p:cNvPr id="51" name="Group 50"/>
          <p:cNvGrpSpPr/>
          <p:nvPr/>
        </p:nvGrpSpPr>
        <p:grpSpPr>
          <a:xfrm rot="5400000" flipH="1">
            <a:off x="6779902" y="2556005"/>
            <a:ext cx="837222" cy="3343791"/>
            <a:chOff x="1960195" y="2940036"/>
            <a:chExt cx="837222" cy="2507843"/>
          </a:xfrm>
        </p:grpSpPr>
        <p:grpSp>
          <p:nvGrpSpPr>
            <p:cNvPr id="52" name="Group 50"/>
            <p:cNvGrpSpPr/>
            <p:nvPr/>
          </p:nvGrpSpPr>
          <p:grpSpPr>
            <a:xfrm flipV="1">
              <a:off x="1960195" y="2940036"/>
              <a:ext cx="694865" cy="2507843"/>
              <a:chOff x="2874740" y="3176200"/>
              <a:chExt cx="694865" cy="2507843"/>
            </a:xfrm>
          </p:grpSpPr>
          <p:cxnSp>
            <p:nvCxnSpPr>
              <p:cNvPr id="54" name="Straight Arrow Connector 53"/>
              <p:cNvCxnSpPr/>
              <p:nvPr/>
            </p:nvCxnSpPr>
            <p:spPr>
              <a:xfrm rot="16200000" flipH="1">
                <a:off x="2884357" y="3166583"/>
                <a:ext cx="544515" cy="563749"/>
              </a:xfrm>
              <a:prstGeom prst="straightConnector1">
                <a:avLst/>
              </a:prstGeom>
              <a:ln w="762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flipV="1">
                <a:off x="3088123" y="4808052"/>
                <a:ext cx="481482" cy="875991"/>
              </a:xfrm>
              <a:prstGeom prst="bentConnector2">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rot="5400000">
              <a:off x="1881276" y="3973198"/>
              <a:ext cx="1547590" cy="284693"/>
            </a:xfrm>
            <a:prstGeom prst="rect">
              <a:avLst/>
            </a:prstGeom>
            <a:solidFill>
              <a:schemeClr val="bg1"/>
            </a:solidFill>
            <a:ln w="19050">
              <a:solidFill>
                <a:srgbClr val="0070C0"/>
              </a:solidFill>
              <a:prstDash val="sysDash"/>
            </a:ln>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rPr>
                <a:t>Water Efficiencies (-) </a:t>
              </a:r>
              <a:endParaRPr kumimoji="0" lang="en-US" sz="1250" b="0" i="0" u="none" strike="noStrike" kern="1200" cap="none" spc="0" normalizeH="0" baseline="0" noProof="0" dirty="0">
                <a:ln>
                  <a:noFill/>
                </a:ln>
                <a:solidFill>
                  <a:srgbClr val="8064A2">
                    <a:lumMod val="5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097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righ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right)">
                                      <p:cBhvr>
                                        <p:cTn id="25" dur="10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1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down)">
                                      <p:cBhvr>
                                        <p:cTn id="70" dur="10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841573" y="1443008"/>
            <a:ext cx="6958078" cy="4438859"/>
          </a:xfrm>
          <a:prstGeom prst="rect">
            <a:avLst/>
          </a:prstGeom>
        </p:spPr>
        <p:txBody>
          <a:bodyPr wrap="square" lIns="191214" tIns="95607" rIns="191214" bIns="95607">
            <a:spAutoFit/>
          </a:bodyPr>
          <a:lstStyle/>
          <a:p>
            <a:pPr marL="271463" lvl="0" indent="-271463">
              <a:lnSpc>
                <a:spcPct val="90000"/>
              </a:lnSpc>
              <a:spcBef>
                <a:spcPts val="1176"/>
              </a:spcBef>
              <a:buClr>
                <a:schemeClr val="accent1"/>
              </a:buClr>
              <a:buFont typeface="Wingdings" charset="2"/>
              <a:buChar char="§"/>
            </a:pPr>
            <a:r>
              <a:rPr lang="en-GB" sz="2000" dirty="0">
                <a:latin typeface="Arial"/>
              </a:rPr>
              <a:t>Protecting basins and restoring those that are already degraded is a priority to ensure a balanced approach to development that sustains cities and the ecosystems they rely on. </a:t>
            </a:r>
            <a:endParaRPr lang="en-GB" sz="2000" dirty="0" smtClean="0">
              <a:latin typeface="Arial"/>
            </a:endParaRPr>
          </a:p>
          <a:p>
            <a:pPr marL="271463" lvl="0" indent="-271463">
              <a:lnSpc>
                <a:spcPct val="90000"/>
              </a:lnSpc>
              <a:spcBef>
                <a:spcPts val="1176"/>
              </a:spcBef>
              <a:buClr>
                <a:schemeClr val="accent1"/>
              </a:buClr>
              <a:buFont typeface="Wingdings" charset="2"/>
              <a:buChar char="§"/>
            </a:pPr>
            <a:endParaRPr lang="en-US" sz="1900" dirty="0">
              <a:latin typeface="Arial"/>
            </a:endParaRPr>
          </a:p>
          <a:p>
            <a:pPr marL="271463" lvl="0" indent="-271463">
              <a:lnSpc>
                <a:spcPct val="90000"/>
              </a:lnSpc>
              <a:spcBef>
                <a:spcPts val="1176"/>
              </a:spcBef>
              <a:buClr>
                <a:schemeClr val="accent1"/>
              </a:buClr>
              <a:buFont typeface="Wingdings" charset="2"/>
              <a:buChar char="§"/>
            </a:pPr>
            <a:r>
              <a:rPr lang="en-US" sz="1900" dirty="0">
                <a:latin typeface="Arial"/>
              </a:rPr>
              <a:t>A disruption in supply of freshwater resources to cities can have significant economic, environmental and health consequences. </a:t>
            </a:r>
          </a:p>
          <a:p>
            <a:pPr marL="271463" lvl="0" indent="-271463">
              <a:lnSpc>
                <a:spcPct val="90000"/>
              </a:lnSpc>
              <a:spcBef>
                <a:spcPts val="1176"/>
              </a:spcBef>
              <a:buClr>
                <a:schemeClr val="accent1"/>
              </a:buClr>
              <a:buFont typeface="Wingdings" charset="2"/>
              <a:buChar char="§"/>
            </a:pPr>
            <a:endParaRPr lang="en-US" sz="1900" dirty="0" smtClean="0">
              <a:latin typeface="Arial"/>
            </a:endParaRPr>
          </a:p>
          <a:p>
            <a:pPr marL="271463" lvl="0" indent="-271463">
              <a:lnSpc>
                <a:spcPct val="90000"/>
              </a:lnSpc>
              <a:spcBef>
                <a:spcPts val="1176"/>
              </a:spcBef>
              <a:buClr>
                <a:schemeClr val="accent1"/>
              </a:buClr>
              <a:buFont typeface="Wingdings" charset="2"/>
              <a:buChar char="§"/>
            </a:pPr>
            <a:r>
              <a:rPr lang="en-US" sz="1900" dirty="0">
                <a:latin typeface="Arial"/>
              </a:rPr>
              <a:t>By proactively taking part in basin management, the city secures water, food and energy resources, protects water quality, and increases resilience to extreme events</a:t>
            </a:r>
            <a:r>
              <a:rPr lang="en-US" sz="1900" dirty="0" smtClean="0">
                <a:latin typeface="Arial"/>
              </a:rPr>
              <a:t>.</a:t>
            </a:r>
            <a:endParaRPr lang="en-US" sz="1900" dirty="0">
              <a:latin typeface="Arial"/>
            </a:endParaRPr>
          </a:p>
          <a:p>
            <a:pPr marL="271463" lvl="0" indent="-271463">
              <a:lnSpc>
                <a:spcPct val="90000"/>
              </a:lnSpc>
              <a:spcBef>
                <a:spcPts val="1176"/>
              </a:spcBef>
              <a:buClr>
                <a:schemeClr val="accent1"/>
              </a:buClr>
              <a:buFont typeface="Wingdings" charset="2"/>
              <a:buChar char="§"/>
            </a:pPr>
            <a:endParaRPr lang="nl-NL" sz="1900" dirty="0">
              <a:latin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2420"/>
            <a:ext cx="4464476" cy="449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Rationale for Basin-Connected Cities</a:t>
            </a:r>
            <a:endParaRPr lang="en-US" dirty="0"/>
          </a:p>
        </p:txBody>
      </p:sp>
    </p:spTree>
    <p:extLst>
      <p:ext uri="{BB962C8B-B14F-4D97-AF65-F5344CB8AC3E}">
        <p14:creationId xmlns:p14="http://schemas.microsoft.com/office/powerpoint/2010/main" val="34014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1115" y="732442"/>
            <a:ext cx="7854461" cy="4994397"/>
          </a:xfrm>
        </p:spPr>
        <p:txBody>
          <a:bodyPr>
            <a:noAutofit/>
          </a:bodyPr>
          <a:lstStyle/>
          <a:p>
            <a:r>
              <a:rPr lang="en-US" sz="2000" dirty="0" smtClean="0"/>
              <a:t>Aim is to </a:t>
            </a:r>
            <a:r>
              <a:rPr lang="en-GB" sz="2000" b="1" dirty="0" smtClean="0"/>
              <a:t>influence </a:t>
            </a:r>
            <a:r>
              <a:rPr lang="en-GB" sz="2000" b="1" dirty="0"/>
              <a:t>and activate utilities, cities and their industries</a:t>
            </a:r>
            <a:r>
              <a:rPr lang="en-GB" sz="2000" dirty="0"/>
              <a:t> to become water stewards working with basin </a:t>
            </a:r>
            <a:r>
              <a:rPr lang="en-GB" sz="2000" dirty="0" smtClean="0"/>
              <a:t>stakeholders</a:t>
            </a:r>
            <a:r>
              <a:rPr lang="en-US" sz="2000" dirty="0" smtClean="0"/>
              <a:t>.</a:t>
            </a:r>
          </a:p>
          <a:p>
            <a:r>
              <a:rPr lang="en-GB" sz="2000" b="1" dirty="0"/>
              <a:t>Critical to encourage urban leaders </a:t>
            </a:r>
            <a:r>
              <a:rPr lang="en-GB" sz="2000" dirty="0"/>
              <a:t>to champion protection and management of water resources upstream and downstream by connecting with basin and catchment organisations </a:t>
            </a:r>
          </a:p>
          <a:p>
            <a:r>
              <a:rPr lang="en-US" sz="2000" dirty="0" smtClean="0"/>
              <a:t>The Agenda provides a framework  to achieve </a:t>
            </a:r>
            <a:r>
              <a:rPr lang="en-US" sz="2000" b="1" dirty="0" smtClean="0"/>
              <a:t>Basin-Connected Cities</a:t>
            </a:r>
            <a:r>
              <a:rPr lang="en-US" sz="2000" dirty="0" smtClean="0"/>
              <a:t> including:</a:t>
            </a:r>
            <a:endParaRPr lang="en-US" sz="1800" dirty="0"/>
          </a:p>
          <a:p>
            <a:pPr marL="728663" lvl="1" indent="-271463">
              <a:spcBef>
                <a:spcPts val="1176"/>
              </a:spcBef>
              <a:buFont typeface="Wingdings" charset="2"/>
              <a:buChar char="§"/>
            </a:pPr>
            <a:r>
              <a:rPr lang="en-US" dirty="0" smtClean="0"/>
              <a:t>Securing </a:t>
            </a:r>
            <a:r>
              <a:rPr lang="en-US" dirty="0"/>
              <a:t>water </a:t>
            </a:r>
            <a:r>
              <a:rPr lang="en-US" dirty="0" smtClean="0"/>
              <a:t>resources </a:t>
            </a:r>
          </a:p>
          <a:p>
            <a:pPr marL="728663" lvl="1" indent="-271463">
              <a:spcBef>
                <a:spcPts val="1176"/>
              </a:spcBef>
              <a:buFont typeface="Wingdings" charset="2"/>
              <a:buChar char="§"/>
            </a:pPr>
            <a:r>
              <a:rPr lang="en-US" dirty="0" smtClean="0"/>
              <a:t>Protecting </a:t>
            </a:r>
            <a:r>
              <a:rPr lang="en-US" dirty="0"/>
              <a:t>water quality </a:t>
            </a:r>
          </a:p>
          <a:p>
            <a:pPr marL="728663" lvl="1" indent="-271463">
              <a:spcBef>
                <a:spcPts val="1176"/>
              </a:spcBef>
              <a:buFont typeface="Wingdings" charset="2"/>
              <a:buChar char="§"/>
            </a:pPr>
            <a:r>
              <a:rPr lang="en-US" dirty="0" smtClean="0"/>
              <a:t>Preparing </a:t>
            </a:r>
            <a:r>
              <a:rPr lang="en-US" dirty="0"/>
              <a:t>for extreme </a:t>
            </a:r>
            <a:r>
              <a:rPr lang="en-US" dirty="0" smtClean="0"/>
              <a:t>events</a:t>
            </a:r>
          </a:p>
          <a:p>
            <a:endParaRPr lang="en-US" sz="2000" dirty="0" smtClean="0"/>
          </a:p>
          <a:p>
            <a:endParaRPr lang="en-GB" sz="2000" dirty="0" smtClean="0"/>
          </a:p>
          <a:p>
            <a:endParaRPr lang="en-GB" sz="2000" dirty="0"/>
          </a:p>
        </p:txBody>
      </p:sp>
      <p:sp>
        <p:nvSpPr>
          <p:cNvPr id="5" name="Title 4"/>
          <p:cNvSpPr>
            <a:spLocks noGrp="1"/>
          </p:cNvSpPr>
          <p:nvPr>
            <p:ph type="title"/>
          </p:nvPr>
        </p:nvSpPr>
        <p:spPr>
          <a:xfrm>
            <a:off x="544473" y="236100"/>
            <a:ext cx="9446193" cy="820615"/>
          </a:xfrm>
        </p:spPr>
        <p:txBody>
          <a:bodyPr>
            <a:normAutofit fontScale="90000"/>
          </a:bodyPr>
          <a:lstStyle/>
          <a:p>
            <a:r>
              <a:rPr lang="en-US" dirty="0" smtClean="0"/>
              <a:t>Action Agenda for basin connected cities</a:t>
            </a:r>
            <a:br>
              <a:rPr lang="en-US" dirty="0" smtClean="0"/>
            </a:br>
            <a:endParaRPr lang="en-US" i="1" dirty="0"/>
          </a:p>
        </p:txBody>
      </p:sp>
      <p:sp>
        <p:nvSpPr>
          <p:cNvPr id="8" name="Rectangle 7"/>
          <p:cNvSpPr/>
          <p:nvPr/>
        </p:nvSpPr>
        <p:spPr>
          <a:xfrm>
            <a:off x="0" y="5451825"/>
            <a:ext cx="12192000" cy="1400383"/>
          </a:xfrm>
          <a:prstGeom prst="rect">
            <a:avLst/>
          </a:prstGeom>
          <a:solidFill>
            <a:schemeClr val="accent1"/>
          </a:solidFill>
          <a:ln>
            <a:solidFill>
              <a:schemeClr val="bg2"/>
            </a:solidFill>
          </a:ln>
        </p:spPr>
        <p:txBody>
          <a:bodyPr wrap="square">
            <a:spAutoFit/>
          </a:bodyPr>
          <a:lstStyle/>
          <a:p>
            <a:pPr>
              <a:spcBef>
                <a:spcPts val="600"/>
              </a:spcBef>
            </a:pPr>
            <a:r>
              <a:rPr lang="en-US" sz="2000" i="1" dirty="0">
                <a:solidFill>
                  <a:schemeClr val="bg1"/>
                </a:solidFill>
                <a:latin typeface="Arial" panose="020B0604020202020204" pitchFamily="34" charset="0"/>
                <a:cs typeface="Arial" panose="020B0604020202020204" pitchFamily="34" charset="0"/>
              </a:rPr>
              <a:t>How can we achieve water security and build climate resilience within our watersheds in the coming decades ? </a:t>
            </a:r>
            <a:endParaRPr lang="en-US" sz="2000" i="1" dirty="0" smtClean="0">
              <a:solidFill>
                <a:schemeClr val="bg1"/>
              </a:solidFill>
              <a:latin typeface="Arial" panose="020B0604020202020204" pitchFamily="34" charset="0"/>
              <a:cs typeface="Arial" panose="020B0604020202020204" pitchFamily="34" charset="0"/>
            </a:endParaRPr>
          </a:p>
          <a:p>
            <a:pPr>
              <a:spcBef>
                <a:spcPts val="600"/>
              </a:spcBef>
            </a:pPr>
            <a:r>
              <a:rPr lang="en-US" sz="2000" i="1" dirty="0" smtClean="0">
                <a:solidFill>
                  <a:schemeClr val="bg1"/>
                </a:solidFill>
                <a:latin typeface="Arial" panose="020B0604020202020204" pitchFamily="34" charset="0"/>
                <a:cs typeface="Arial" panose="020B0604020202020204" pitchFamily="34" charset="0"/>
              </a:rPr>
              <a:t>What actions </a:t>
            </a:r>
            <a:r>
              <a:rPr lang="en-US" sz="2000" i="1" dirty="0">
                <a:solidFill>
                  <a:schemeClr val="bg1"/>
                </a:solidFill>
                <a:latin typeface="Arial" panose="020B0604020202020204" pitchFamily="34" charset="0"/>
                <a:cs typeface="Arial" panose="020B0604020202020204" pitchFamily="34" charset="0"/>
              </a:rPr>
              <a:t>by </a:t>
            </a:r>
            <a:r>
              <a:rPr lang="en-US" sz="2000" i="1" dirty="0" smtClean="0">
                <a:solidFill>
                  <a:schemeClr val="bg1"/>
                </a:solidFill>
                <a:latin typeface="Arial" panose="020B0604020202020204" pitchFamily="34" charset="0"/>
                <a:cs typeface="Arial" panose="020B0604020202020204" pitchFamily="34" charset="0"/>
              </a:rPr>
              <a:t>cities need </a:t>
            </a:r>
            <a:r>
              <a:rPr lang="en-US" sz="2000" i="1" dirty="0">
                <a:solidFill>
                  <a:schemeClr val="bg1"/>
                </a:solidFill>
                <a:latin typeface="Arial" panose="020B0604020202020204" pitchFamily="34" charset="0"/>
                <a:cs typeface="Arial" panose="020B0604020202020204" pitchFamily="34" charset="0"/>
              </a:rPr>
              <a:t>to be taken today to achieve sustainable management of basins into the </a:t>
            </a:r>
            <a:r>
              <a:rPr lang="en-US" sz="2000" i="1" dirty="0" smtClean="0">
                <a:solidFill>
                  <a:schemeClr val="bg1"/>
                </a:solidFill>
                <a:latin typeface="Arial" panose="020B0604020202020204" pitchFamily="34" charset="0"/>
                <a:cs typeface="Arial" panose="020B0604020202020204" pitchFamily="34" charset="0"/>
              </a:rPr>
              <a:t>future? </a:t>
            </a:r>
            <a:endParaRPr lang="en-US" sz="2000" i="1" dirty="0">
              <a:solidFill>
                <a:schemeClr val="bg1"/>
              </a:solidFill>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618" y="1389887"/>
            <a:ext cx="2698095" cy="3810787"/>
          </a:xfrm>
          <a:prstGeom prst="rect">
            <a:avLst/>
          </a:prstGeom>
          <a:noFill/>
          <a:ln w="9525">
            <a:solidFill>
              <a:srgbClr val="F5F5F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76664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to IWRM</a:t>
            </a:r>
            <a:endParaRPr lang="en-US" dirty="0"/>
          </a:p>
        </p:txBody>
      </p:sp>
      <p:sp>
        <p:nvSpPr>
          <p:cNvPr id="3" name="Content Placeholder 2"/>
          <p:cNvSpPr>
            <a:spLocks noGrp="1"/>
          </p:cNvSpPr>
          <p:nvPr>
            <p:ph idx="1"/>
          </p:nvPr>
        </p:nvSpPr>
        <p:spPr>
          <a:xfrm>
            <a:off x="544473" y="1155416"/>
            <a:ext cx="7196396" cy="4994397"/>
          </a:xfrm>
        </p:spPr>
        <p:txBody>
          <a:bodyPr>
            <a:noAutofit/>
          </a:bodyPr>
          <a:lstStyle/>
          <a:p>
            <a:r>
              <a:rPr lang="en-GB" sz="2000" dirty="0"/>
              <a:t>Improving water security and protecting water resources which cities rely on is a priority. This can be achieved by having an integrated water resources management (IWRM) approach with an emphasis on the urban-basin linkage. </a:t>
            </a:r>
            <a:endParaRPr lang="en-US" sz="2000" dirty="0"/>
          </a:p>
          <a:p>
            <a:r>
              <a:rPr lang="en-GB" sz="2000" dirty="0" smtClean="0"/>
              <a:t>IWRM </a:t>
            </a:r>
            <a:r>
              <a:rPr lang="en-GB" sz="2000" dirty="0"/>
              <a:t>provides a framework for planning and delivering water services in the wider basin (e.g. agriculture, energy, natural resource extraction) and the city (e.g. transport, energy, industry, </a:t>
            </a:r>
            <a:r>
              <a:rPr lang="en-GB" sz="2000" dirty="0" err="1"/>
              <a:t>etc</a:t>
            </a:r>
            <a:r>
              <a:rPr lang="en-GB" sz="2000" dirty="0"/>
              <a:t>). </a:t>
            </a:r>
            <a:endParaRPr lang="en-US" sz="2000" dirty="0"/>
          </a:p>
          <a:p>
            <a:r>
              <a:rPr lang="en-GB" sz="2000" dirty="0"/>
              <a:t>Efficient, equitable resource sharing at the local level which is also environmentally sustainable must be in the context of wider basin planning and regulation. </a:t>
            </a:r>
            <a:endParaRPr lang="en-US" sz="2000" dirty="0"/>
          </a:p>
          <a:p>
            <a:r>
              <a:rPr lang="en-GB" sz="2000" dirty="0" smtClean="0"/>
              <a:t>IWRM </a:t>
            </a:r>
            <a:r>
              <a:rPr lang="en-GB" sz="2000" dirty="0"/>
              <a:t>can address the </a:t>
            </a:r>
            <a:r>
              <a:rPr lang="en-GB" sz="2000" b="1" dirty="0"/>
              <a:t>complexities of water problems, diverse stakeholder and sector perspectives</a:t>
            </a:r>
            <a:r>
              <a:rPr lang="en-GB" sz="2000" dirty="0"/>
              <a:t>, and their interdependence from catchment to consumer. </a:t>
            </a:r>
          </a:p>
          <a:p>
            <a:endParaRPr 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913" y="3913016"/>
            <a:ext cx="4138571" cy="232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2939" y="1336068"/>
            <a:ext cx="4109545" cy="231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17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the target audience? </a:t>
            </a:r>
          </a:p>
        </p:txBody>
      </p:sp>
      <p:sp>
        <p:nvSpPr>
          <p:cNvPr id="4" name="Content Placeholder 2"/>
          <p:cNvSpPr>
            <a:spLocks noGrp="1"/>
          </p:cNvSpPr>
          <p:nvPr>
            <p:ph idx="1"/>
          </p:nvPr>
        </p:nvSpPr>
        <p:spPr>
          <a:xfrm>
            <a:off x="408354" y="1423988"/>
            <a:ext cx="8047313" cy="4994397"/>
          </a:xfrm>
        </p:spPr>
        <p:txBody>
          <a:bodyPr>
            <a:normAutofit/>
          </a:bodyPr>
          <a:lstStyle/>
          <a:p>
            <a:pPr marL="0" indent="0">
              <a:buNone/>
            </a:pPr>
            <a:r>
              <a:rPr lang="en-GB" sz="2400" b="1" i="1" dirty="0" smtClean="0"/>
              <a:t>Primary</a:t>
            </a:r>
          </a:p>
          <a:p>
            <a:pPr marL="0" indent="0">
              <a:buNone/>
            </a:pPr>
            <a:endParaRPr lang="en-GB" sz="2400" b="1" i="1" dirty="0"/>
          </a:p>
          <a:p>
            <a:pPr marL="0" indent="0">
              <a:buNone/>
            </a:pPr>
            <a:endParaRPr lang="en-GB" sz="2400" b="1" i="1" dirty="0" smtClean="0"/>
          </a:p>
          <a:p>
            <a:pPr marL="0" indent="0">
              <a:buNone/>
            </a:pPr>
            <a:endParaRPr lang="en-GB" sz="2400" b="1" i="1" dirty="0"/>
          </a:p>
          <a:p>
            <a:pPr marL="0" indent="0">
              <a:buNone/>
            </a:pPr>
            <a:endParaRPr lang="en-GB" sz="2400" b="1" i="1" dirty="0" smtClean="0"/>
          </a:p>
          <a:p>
            <a:pPr marL="0" indent="0">
              <a:buNone/>
            </a:pPr>
            <a:r>
              <a:rPr lang="en-GB" sz="2400" b="1" i="1" dirty="0" smtClean="0"/>
              <a:t>Secondary</a:t>
            </a:r>
          </a:p>
          <a:p>
            <a:endParaRPr lang="en-US" sz="2400" dirty="0">
              <a:solidFill>
                <a:srgbClr val="365F91"/>
              </a:solidFill>
              <a:latin typeface="Calibri"/>
              <a:ea typeface="Calibri"/>
              <a:cs typeface="Times New Roman"/>
            </a:endParaRPr>
          </a:p>
          <a:p>
            <a:endParaRPr lang="en-US" dirty="0"/>
          </a:p>
        </p:txBody>
      </p:sp>
      <p:pic>
        <p:nvPicPr>
          <p:cNvPr id="5" name="Picture 2" descr="Image result for icon water ut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53" y="1884689"/>
            <a:ext cx="1224643" cy="1224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icon city govern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333" y="1939508"/>
            <a:ext cx="1162503" cy="1041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icon urban indu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499" y="2117006"/>
            <a:ext cx="842595" cy="842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icon regula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8351" y="2132760"/>
            <a:ext cx="925292" cy="8319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Image result for river basin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6716" y="1717831"/>
            <a:ext cx="1115105" cy="1115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Image result for agriculture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 y="4821010"/>
            <a:ext cx="1070605" cy="1070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Image result for energy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6595" y="4722534"/>
            <a:ext cx="1267556" cy="12675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Image result for mining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6913" y="4871497"/>
            <a:ext cx="1166669" cy="11666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5575" y="3013467"/>
            <a:ext cx="1374321" cy="923330"/>
          </a:xfrm>
          <a:prstGeom prst="rect">
            <a:avLst/>
          </a:prstGeom>
        </p:spPr>
        <p:txBody>
          <a:bodyPr wrap="square">
            <a:spAutoFit/>
          </a:bodyPr>
          <a:lstStyle/>
          <a:p>
            <a:r>
              <a:rPr lang="en-GB" dirty="0"/>
              <a:t>Water and wastewater utilities</a:t>
            </a:r>
          </a:p>
        </p:txBody>
      </p:sp>
      <p:sp>
        <p:nvSpPr>
          <p:cNvPr id="14" name="Rectangle 13"/>
          <p:cNvSpPr/>
          <p:nvPr/>
        </p:nvSpPr>
        <p:spPr>
          <a:xfrm>
            <a:off x="2312650" y="3051762"/>
            <a:ext cx="1828770" cy="369332"/>
          </a:xfrm>
          <a:prstGeom prst="rect">
            <a:avLst/>
          </a:prstGeom>
        </p:spPr>
        <p:txBody>
          <a:bodyPr wrap="none">
            <a:spAutoFit/>
          </a:bodyPr>
          <a:lstStyle/>
          <a:p>
            <a:r>
              <a:rPr lang="en-GB" dirty="0"/>
              <a:t>City governments</a:t>
            </a:r>
          </a:p>
        </p:txBody>
      </p:sp>
      <p:sp>
        <p:nvSpPr>
          <p:cNvPr id="15" name="Rectangle 14"/>
          <p:cNvSpPr/>
          <p:nvPr/>
        </p:nvSpPr>
        <p:spPr>
          <a:xfrm>
            <a:off x="4792773" y="3051762"/>
            <a:ext cx="1882826" cy="646331"/>
          </a:xfrm>
          <a:prstGeom prst="rect">
            <a:avLst/>
          </a:prstGeom>
        </p:spPr>
        <p:txBody>
          <a:bodyPr wrap="square">
            <a:spAutoFit/>
          </a:bodyPr>
          <a:lstStyle/>
          <a:p>
            <a:r>
              <a:rPr lang="en-GB" dirty="0"/>
              <a:t>Industry (urban and </a:t>
            </a:r>
            <a:r>
              <a:rPr lang="en-GB" dirty="0" err="1"/>
              <a:t>peri</a:t>
            </a:r>
            <a:r>
              <a:rPr lang="en-GB" dirty="0"/>
              <a:t>-urban)</a:t>
            </a:r>
          </a:p>
        </p:txBody>
      </p:sp>
      <p:sp>
        <p:nvSpPr>
          <p:cNvPr id="16" name="Rectangle 15"/>
          <p:cNvSpPr/>
          <p:nvPr/>
        </p:nvSpPr>
        <p:spPr>
          <a:xfrm>
            <a:off x="7102403" y="3109332"/>
            <a:ext cx="1430776" cy="923330"/>
          </a:xfrm>
          <a:prstGeom prst="rect">
            <a:avLst/>
          </a:prstGeom>
        </p:spPr>
        <p:txBody>
          <a:bodyPr wrap="square">
            <a:spAutoFit/>
          </a:bodyPr>
          <a:lstStyle/>
          <a:p>
            <a:r>
              <a:rPr lang="en-GB" dirty="0"/>
              <a:t>Policy makers and regulators</a:t>
            </a:r>
          </a:p>
        </p:txBody>
      </p:sp>
      <p:sp>
        <p:nvSpPr>
          <p:cNvPr id="17" name="Rectangle 16"/>
          <p:cNvSpPr/>
          <p:nvPr/>
        </p:nvSpPr>
        <p:spPr>
          <a:xfrm>
            <a:off x="9217873" y="3086650"/>
            <a:ext cx="1954681" cy="1200329"/>
          </a:xfrm>
          <a:prstGeom prst="rect">
            <a:avLst/>
          </a:prstGeom>
        </p:spPr>
        <p:txBody>
          <a:bodyPr wrap="square">
            <a:spAutoFit/>
          </a:bodyPr>
          <a:lstStyle/>
          <a:p>
            <a:r>
              <a:rPr lang="en-GB" dirty="0"/>
              <a:t>Basin organisations and water resource agencies</a:t>
            </a:r>
          </a:p>
        </p:txBody>
      </p:sp>
      <p:sp>
        <p:nvSpPr>
          <p:cNvPr id="18" name="Rectangle 17"/>
          <p:cNvSpPr/>
          <p:nvPr/>
        </p:nvSpPr>
        <p:spPr>
          <a:xfrm>
            <a:off x="408354" y="6049053"/>
            <a:ext cx="1223605" cy="369332"/>
          </a:xfrm>
          <a:prstGeom prst="rect">
            <a:avLst/>
          </a:prstGeom>
        </p:spPr>
        <p:txBody>
          <a:bodyPr wrap="none">
            <a:spAutoFit/>
          </a:bodyPr>
          <a:lstStyle/>
          <a:p>
            <a:r>
              <a:rPr lang="en-GB" dirty="0"/>
              <a:t>Agriculture</a:t>
            </a:r>
          </a:p>
        </p:txBody>
      </p:sp>
      <p:sp>
        <p:nvSpPr>
          <p:cNvPr id="19" name="Rectangle 18"/>
          <p:cNvSpPr/>
          <p:nvPr/>
        </p:nvSpPr>
        <p:spPr>
          <a:xfrm>
            <a:off x="2998209" y="6089547"/>
            <a:ext cx="824328" cy="369332"/>
          </a:xfrm>
          <a:prstGeom prst="rect">
            <a:avLst/>
          </a:prstGeom>
        </p:spPr>
        <p:txBody>
          <a:bodyPr wrap="none">
            <a:spAutoFit/>
          </a:bodyPr>
          <a:lstStyle/>
          <a:p>
            <a:r>
              <a:rPr lang="en-GB" dirty="0"/>
              <a:t>Energy</a:t>
            </a:r>
          </a:p>
        </p:txBody>
      </p:sp>
      <p:sp>
        <p:nvSpPr>
          <p:cNvPr id="20" name="Rectangle 19"/>
          <p:cNvSpPr/>
          <p:nvPr/>
        </p:nvSpPr>
        <p:spPr>
          <a:xfrm>
            <a:off x="4759512" y="6124734"/>
            <a:ext cx="2747932" cy="369332"/>
          </a:xfrm>
          <a:prstGeom prst="rect">
            <a:avLst/>
          </a:prstGeom>
        </p:spPr>
        <p:txBody>
          <a:bodyPr wrap="none">
            <a:spAutoFit/>
          </a:bodyPr>
          <a:lstStyle/>
          <a:p>
            <a:r>
              <a:rPr lang="en-GB" dirty="0" smtClean="0"/>
              <a:t>Natural resource extraction</a:t>
            </a:r>
            <a:endParaRPr lang="en-GB" dirty="0"/>
          </a:p>
        </p:txBody>
      </p:sp>
      <p:sp>
        <p:nvSpPr>
          <p:cNvPr id="21" name="Rectangle 20"/>
          <p:cNvSpPr/>
          <p:nvPr/>
        </p:nvSpPr>
        <p:spPr>
          <a:xfrm>
            <a:off x="8069590" y="6139510"/>
            <a:ext cx="927177" cy="369332"/>
          </a:xfrm>
          <a:prstGeom prst="rect">
            <a:avLst/>
          </a:prstGeom>
        </p:spPr>
        <p:txBody>
          <a:bodyPr wrap="none">
            <a:spAutoFit/>
          </a:bodyPr>
          <a:lstStyle/>
          <a:p>
            <a:r>
              <a:rPr lang="en-GB" dirty="0" smtClean="0"/>
              <a:t>Tourism</a:t>
            </a:r>
            <a:endParaRPr lang="en-GB" dirty="0"/>
          </a:p>
        </p:txBody>
      </p:sp>
      <p:pic>
        <p:nvPicPr>
          <p:cNvPr id="1028" name="Picture 4" descr="Image result for tourism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8014" y="4871497"/>
            <a:ext cx="1166669" cy="116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48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IWA Colors">
      <a:dk1>
        <a:srgbClr val="414646"/>
      </a:dk1>
      <a:lt1>
        <a:srgbClr val="FFFFFF"/>
      </a:lt1>
      <a:dk2>
        <a:srgbClr val="939598"/>
      </a:dk2>
      <a:lt2>
        <a:srgbClr val="14325A"/>
      </a:lt2>
      <a:accent1>
        <a:srgbClr val="00AEEF"/>
      </a:accent1>
      <a:accent2>
        <a:srgbClr val="00827D"/>
      </a:accent2>
      <a:accent3>
        <a:srgbClr val="FFD478"/>
      </a:accent3>
      <a:accent4>
        <a:srgbClr val="E6EB00"/>
      </a:accent4>
      <a:accent5>
        <a:srgbClr val="14325A"/>
      </a:accent5>
      <a:accent6>
        <a:srgbClr val="00BEB4"/>
      </a:accent6>
      <a:hlink>
        <a:srgbClr val="00AEEF"/>
      </a:hlink>
      <a:folHlink>
        <a:srgbClr val="008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ers - Dynamic Tit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3685</TotalTime>
  <Words>2056</Words>
  <Application>Microsoft Office PowerPoint</Application>
  <PresentationFormat>Custom</PresentationFormat>
  <Paragraphs>181</Paragraphs>
  <Slides>16</Slides>
  <Notes>14</Notes>
  <HiddenSlides>2</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Office-Design</vt:lpstr>
      <vt:lpstr>Custom Design</vt:lpstr>
      <vt:lpstr>Covers - Dynamic Titles</vt:lpstr>
      <vt:lpstr>Basin-Connected Cities</vt:lpstr>
      <vt:lpstr>PowerPoint Presentation</vt:lpstr>
      <vt:lpstr>Urban water challenges</vt:lpstr>
      <vt:lpstr>The IWA principles for water-Wise Cities</vt:lpstr>
      <vt:lpstr>Basin-Connected cities – systems thinking to Achieve water security</vt:lpstr>
      <vt:lpstr>Rationale for Basin-Connected Cities</vt:lpstr>
      <vt:lpstr>Action Agenda for basin connected cities </vt:lpstr>
      <vt:lpstr>Link to IWRM</vt:lpstr>
      <vt:lpstr>Who is the target audience? </vt:lpstr>
      <vt:lpstr>Action agenda for basin-Connected Cities </vt:lpstr>
      <vt:lpstr>Drivers for Action - RISKS </vt:lpstr>
      <vt:lpstr>Pathways for actions </vt:lpstr>
      <vt:lpstr>Foundations for action</vt:lpstr>
      <vt:lpstr>Next steps – Upscaling the Framework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Bas Nijboer</dc:creator>
  <cp:lastModifiedBy>Katharine Cross</cp:lastModifiedBy>
  <cp:revision>352</cp:revision>
  <dcterms:created xsi:type="dcterms:W3CDTF">2013-01-25T14:48:21Z</dcterms:created>
  <dcterms:modified xsi:type="dcterms:W3CDTF">2019-05-21T05:10:37Z</dcterms:modified>
</cp:coreProperties>
</file>